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3"/>
    <p:sldMasterId id="2147483656" r:id="rId4"/>
  </p:sldMasterIdLst>
  <p:notesMasterIdLst>
    <p:notesMasterId r:id="rId9"/>
  </p:notesMasterIdLst>
  <p:sldIdLst>
    <p:sldId id="712" r:id="rId5"/>
    <p:sldId id="464" r:id="rId6"/>
    <p:sldId id="319" r:id="rId7"/>
    <p:sldId id="330" r:id="rId8"/>
    <p:sldId id="352" r:id="rId10"/>
    <p:sldId id="714" r:id="rId11"/>
    <p:sldId id="362" r:id="rId12"/>
    <p:sldId id="716" r:id="rId13"/>
    <p:sldId id="709" r:id="rId14"/>
    <p:sldId id="718" r:id="rId15"/>
    <p:sldId id="721" r:id="rId16"/>
    <p:sldId id="724" r:id="rId17"/>
    <p:sldId id="365" r:id="rId18"/>
    <p:sldId id="363" r:id="rId19"/>
    <p:sldId id="366" r:id="rId20"/>
    <p:sldId id="367" r:id="rId21"/>
    <p:sldId id="368" r:id="rId22"/>
    <p:sldId id="369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742" r:id="rId31"/>
    <p:sldId id="382" r:id="rId32"/>
    <p:sldId id="719" r:id="rId33"/>
  </p:sldIdLst>
  <p:sldSz cx="12192000" cy="6858000"/>
  <p:notesSz cx="6858000" cy="9144000"/>
  <p:embeddedFontLst>
    <p:embeddedFont>
      <p:font typeface="SimSun" panose="02010600030101010101" pitchFamily="2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" panose="020F0502020204030204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Playball" charset="0"/>
      <p:regular r:id="rId48"/>
    </p:embeddedFont>
    <p:embeddedFont>
      <p:font typeface="iCiel Crocante" panose="02000000000000000000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800000"/>
    <a:srgbClr val="CC3300"/>
    <a:srgbClr val="FF5050"/>
    <a:srgbClr val="FF0000"/>
    <a:srgbClr val="FB1186"/>
    <a:srgbClr val="6699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238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6A780-1EBE-4DAF-89FF-1DF19E80035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F654C-3349-4AAB-93FA-2957912462A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31"/>
            <a:ext cx="2844800" cy="476251"/>
          </a:xfrm>
          <a:prstGeom prst="rect">
            <a:avLst/>
          </a:prstGeom>
        </p:spPr>
        <p:txBody>
          <a:bodyPr lIns="38346" tIns="19172" rIns="38346" bIns="19172"/>
          <a:lstStyle>
            <a:lvl1pPr defTabSz="913130" fontAlgn="auto">
              <a:spcBef>
                <a:spcPts val="0"/>
              </a:spcBef>
              <a:spcAft>
                <a:spcPts val="0"/>
              </a:spcAft>
              <a:defRPr sz="19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31"/>
            <a:ext cx="3860800" cy="476251"/>
          </a:xfrm>
          <a:prstGeom prst="rect">
            <a:avLst/>
          </a:prstGeom>
        </p:spPr>
        <p:txBody>
          <a:bodyPr lIns="38346" tIns="19172" rIns="38346" bIns="19172"/>
          <a:lstStyle>
            <a:lvl1pPr defTabSz="913130" fontAlgn="auto">
              <a:spcBef>
                <a:spcPts val="0"/>
              </a:spcBef>
              <a:spcAft>
                <a:spcPts val="0"/>
              </a:spcAft>
              <a:defRPr sz="19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31"/>
            <a:ext cx="2844800" cy="476251"/>
          </a:xfrm>
          <a:prstGeom prst="rect">
            <a:avLst/>
          </a:prstGeom>
        </p:spPr>
        <p:txBody>
          <a:bodyPr lIns="38346" tIns="19172" rIns="38346" bIns="19172"/>
          <a:lstStyle>
            <a:lvl1pPr defTabSz="913130" fontAlgn="auto">
              <a:spcBef>
                <a:spcPts val="0"/>
              </a:spcBef>
              <a:spcAft>
                <a:spcPts val="0"/>
              </a:spcAft>
              <a:defRPr sz="19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212395B-93B1-4EFB-857C-0A2880633600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0" y="6356350"/>
            <a:ext cx="2845224" cy="365125"/>
          </a:xfrm>
          <a:prstGeom prst="rect">
            <a:avLst/>
          </a:prstGeom>
        </p:spPr>
        <p:txBody>
          <a:bodyPr lIns="45711" tIns="22855" rIns="45711" bIns="22855"/>
          <a:lstStyle>
            <a:lvl1pPr defTabSz="108839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EE31856-7122-464A-9B2E-AEBA2AF92B0D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52" y="6356350"/>
            <a:ext cx="3860297" cy="365125"/>
          </a:xfrm>
          <a:prstGeom prst="rect">
            <a:avLst/>
          </a:prstGeom>
        </p:spPr>
        <p:txBody>
          <a:bodyPr lIns="45711" tIns="22855" rIns="45711" bIns="22855"/>
          <a:lstStyle>
            <a:lvl1pPr defTabSz="108839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257" y="6356350"/>
            <a:ext cx="2845223" cy="365125"/>
          </a:xfrm>
          <a:prstGeom prst="rect">
            <a:avLst/>
          </a:prstGeom>
        </p:spPr>
        <p:txBody>
          <a:bodyPr lIns="45711" tIns="22855" rIns="45711" bIns="22855"/>
          <a:lstStyle>
            <a:lvl1pPr defTabSz="108839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92207-4A31-4254-87ED-6649CC5A37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98B2-C522-4FB3-B893-7A0833BC00BE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92207-4A31-4254-87ED-6649CC5A37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98B2-C522-4FB3-B893-7A0833BC00BE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92207-4A31-4254-87ED-6649CC5A37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98B2-C522-4FB3-B893-7A0833BC00BE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8382" tIns="19191" rIns="38382" bIns="19191"/>
          <a:lstStyle>
            <a:lvl1pPr defTabSz="913765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8382" tIns="19191" rIns="38382" bIns="19191"/>
          <a:lstStyle>
            <a:lvl1pPr defTabSz="913765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8382" tIns="19191" rIns="38382" bIns="19191"/>
          <a:lstStyle>
            <a:lvl1pPr defTabSz="913765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9DA43E9-F5C3-452D-B493-43E81A57ECE9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37"/>
            <a:ext cx="2844800" cy="476251"/>
          </a:xfrm>
          <a:prstGeom prst="rect">
            <a:avLst/>
          </a:prstGeom>
        </p:spPr>
        <p:txBody>
          <a:bodyPr lIns="45694" tIns="22846" rIns="45694" bIns="22846"/>
          <a:lstStyle>
            <a:lvl1pPr>
              <a:defRPr/>
            </a:lvl1pPr>
          </a:lstStyle>
          <a:p>
            <a:pPr defTabSz="1087755">
              <a:defRPr/>
            </a:pP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37"/>
            <a:ext cx="3860800" cy="476251"/>
          </a:xfrm>
          <a:prstGeom prst="rect">
            <a:avLst/>
          </a:prstGeom>
        </p:spPr>
        <p:txBody>
          <a:bodyPr lIns="45694" tIns="22846" rIns="45694" bIns="22846"/>
          <a:lstStyle>
            <a:lvl1pPr>
              <a:defRPr/>
            </a:lvl1pPr>
          </a:lstStyle>
          <a:p>
            <a:pPr defTabSz="1087755">
              <a:defRPr/>
            </a:pP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37"/>
            <a:ext cx="2844800" cy="476251"/>
          </a:xfrm>
          <a:prstGeom prst="rect">
            <a:avLst/>
          </a:prstGeom>
        </p:spPr>
        <p:txBody>
          <a:bodyPr lIns="45694" tIns="22846" rIns="45694" bIns="22846"/>
          <a:lstStyle>
            <a:lvl1pPr>
              <a:defRPr/>
            </a:lvl1pPr>
          </a:lstStyle>
          <a:p>
            <a:pPr defTabSz="1087755"/>
            <a:fld id="{475E0F57-EEA1-4A8B-9311-4AD2064A14C0}" type="slidenum">
              <a:rPr lang="en-US" sz="2100" smtClean="0">
                <a:solidFill>
                  <a:prstClr val="black"/>
                </a:solidFill>
              </a:rPr>
            </a:fld>
            <a:endParaRPr lang="en-US" sz="2100">
              <a:solidFill>
                <a:prstClr val="black"/>
              </a:solidFill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46" tIns="19172" rIns="38346" bIns="19172" anchor="ctr"/>
          <a:lstStyle/>
          <a:p>
            <a:pPr algn="ctr" defTabSz="913130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ctr" defTabSz="91186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86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186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186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186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565" algn="ctr" defTabSz="91186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765" algn="ctr" defTabSz="91186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330" algn="ctr" defTabSz="91186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6895" algn="ctr" defTabSz="91186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0995" indent="-340995" algn="l" defTabSz="9118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410" indent="-283845" algn="l" defTabSz="9118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0" indent="-226695" algn="l" defTabSz="9118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6695" algn="l" defTabSz="9118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0" indent="-226695" algn="l" defTabSz="9118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82" tIns="19191" rIns="38382" bIns="19191" anchor="ctr"/>
          <a:lstStyle/>
          <a:p>
            <a:pPr algn="ctr" defTabSz="913765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91313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630" indent="-341630" algn="l" defTabSz="9131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defTabSz="9131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31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31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31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4" tIns="22846" rIns="45694" bIns="22846" rtlCol="0" anchor="ctr"/>
          <a:lstStyle/>
          <a:p>
            <a:pPr algn="ctr" defTabSz="1087755"/>
            <a:endParaRPr lang="en-US" sz="21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ctr" defTabSz="108775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20" indent="-339725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73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2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12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31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7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07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755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50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145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900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095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290" algn="l" defTabSz="10877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.svg"/><Relationship Id="rId11" Type="http://schemas.openxmlformats.org/officeDocument/2006/relationships/image" Target="../media/image10.png"/><Relationship Id="rId10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51.png"/><Relationship Id="rId5" Type="http://schemas.openxmlformats.org/officeDocument/2006/relationships/image" Target="../media/image4.svg"/><Relationship Id="rId4" Type="http://schemas.openxmlformats.org/officeDocument/2006/relationships/image" Target="../media/image50.png"/><Relationship Id="rId3" Type="http://schemas.openxmlformats.org/officeDocument/2006/relationships/image" Target="../media/image3.sv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6386"/>
          <a:stretch>
            <a:fillRect/>
          </a:stretch>
        </p:blipFill>
        <p:spPr>
          <a:xfrm rot="61919">
            <a:off x="1063413" y="568537"/>
            <a:ext cx="9606703" cy="53390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26847">
            <a:off x="814957" y="5414946"/>
            <a:ext cx="2412857" cy="1486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69315">
            <a:off x="235699" y="3857459"/>
            <a:ext cx="2133333" cy="32323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9876">
            <a:off x="9145025" y="396105"/>
            <a:ext cx="2107246" cy="2312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76020">
            <a:off x="151455" y="3108247"/>
            <a:ext cx="1796480" cy="1821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03019">
            <a:off x="10181295" y="2239499"/>
            <a:ext cx="2007639" cy="18495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28060">
            <a:off x="749780" y="984316"/>
            <a:ext cx="2631066" cy="8307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14039" y="939617"/>
            <a:ext cx="1396011" cy="1513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0034" y="4648060"/>
            <a:ext cx="3432409" cy="2397866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1879678" y="1295428"/>
            <a:ext cx="8102521" cy="861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marL="0" lvl="0" indent="0" algn="ctr">
              <a:lnSpc>
                <a:spcPts val="6720"/>
              </a:lnSpc>
            </a:pPr>
            <a:r>
              <a:rPr lang="en-US" sz="7665" u="none">
                <a:solidFill>
                  <a:srgbClr val="FF0000"/>
                </a:solidFill>
                <a:latin typeface="iCielBC Cubano Normal" panose="00000500000000000000" charset="0"/>
                <a:cs typeface="iCielBC Cubano Normal" panose="00000500000000000000" charset="0"/>
              </a:rPr>
              <a:t>CHÀO MỪNG</a:t>
            </a:r>
            <a:endParaRPr lang="en-US" sz="7665" u="none">
              <a:solidFill>
                <a:srgbClr val="FF0000"/>
              </a:solidFill>
              <a:latin typeface="iCielBC Cubano Normal" panose="00000500000000000000" charset="0"/>
              <a:cs typeface="iCielBC Cubano Normal" panose="00000500000000000000" charset="0"/>
            </a:endParaRPr>
          </a:p>
        </p:txBody>
      </p:sp>
      <p:pic>
        <p:nvPicPr>
          <p:cNvPr id="25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0980">
            <a:off x="3918342" y="2094705"/>
            <a:ext cx="1284559" cy="269757"/>
          </a:xfrm>
          <a:prstGeom prst="rect">
            <a:avLst/>
          </a:prstGeom>
        </p:spPr>
      </p:pic>
      <p:sp>
        <p:nvSpPr>
          <p:cNvPr id="26" name="TextBox 20"/>
          <p:cNvSpPr txBox="1"/>
          <p:nvPr/>
        </p:nvSpPr>
        <p:spPr>
          <a:xfrm>
            <a:off x="863600" y="2159000"/>
            <a:ext cx="9823027" cy="3590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marL="0" lvl="0" indent="0" algn="ctr">
              <a:lnSpc>
                <a:spcPts val="14000"/>
              </a:lnSpc>
              <a:spcBef>
                <a:spcPct val="0"/>
              </a:spcBef>
            </a:pPr>
            <a:r>
              <a:rPr lang="en-US" sz="5335" u="none">
                <a:solidFill>
                  <a:srgbClr val="000000"/>
                </a:solidFill>
                <a:latin typeface="iCiel Sanelma" charset="0"/>
                <a:cs typeface="iCiel Sanelma" charset="0"/>
              </a:rPr>
              <a:t>Quý thầy cô cùng toàn thể các em học sinh</a:t>
            </a:r>
            <a:endParaRPr lang="en-US" sz="5335" u="none">
              <a:solidFill>
                <a:srgbClr val="000000"/>
              </a:solidFill>
              <a:latin typeface="iCiel Sanelma" charset="0"/>
              <a:cs typeface="iCiel Sanelma" charset="0"/>
            </a:endParaRPr>
          </a:p>
          <a:p>
            <a:pPr marL="0" lvl="0" indent="0" algn="ctr">
              <a:lnSpc>
                <a:spcPts val="14000"/>
              </a:lnSpc>
              <a:spcBef>
                <a:spcPct val="0"/>
              </a:spcBef>
            </a:pPr>
            <a:r>
              <a:rPr lang="en-US" sz="5335" u="none">
                <a:solidFill>
                  <a:srgbClr val="000000"/>
                </a:solidFill>
                <a:latin typeface="iCiel Sanelma" charset="0"/>
                <a:cs typeface="iCiel Sanelma" charset="0"/>
              </a:rPr>
              <a:t>tham dự tiết học tốt lớp </a:t>
            </a:r>
            <a:r>
              <a:rPr lang="en-US" sz="5335" u="none">
                <a:solidFill>
                  <a:srgbClr val="000000"/>
                </a:solidFill>
                <a:latin typeface="iCielBC Cubano Normal" panose="00000500000000000000" charset="0"/>
                <a:cs typeface="iCielBC Cubano Normal" panose="00000500000000000000" charset="0"/>
              </a:rPr>
              <a:t>10A10</a:t>
            </a:r>
            <a:endParaRPr lang="en-US" sz="5335" u="none">
              <a:solidFill>
                <a:srgbClr val="000000"/>
              </a:solidFill>
              <a:latin typeface="iCielBC Cubano Normal" panose="00000500000000000000" charset="0"/>
              <a:cs typeface="iCielBC Cubano Normal" panose="00000500000000000000" charset="0"/>
            </a:endParaRPr>
          </a:p>
        </p:txBody>
      </p:sp>
      <p:grpSp>
        <p:nvGrpSpPr>
          <p:cNvPr id="27" name="Group 21"/>
          <p:cNvGrpSpPr/>
          <p:nvPr/>
        </p:nvGrpSpPr>
        <p:grpSpPr>
          <a:xfrm rot="0">
            <a:off x="3450988" y="3867703"/>
            <a:ext cx="5662982" cy="173010"/>
            <a:chOff x="0" y="0"/>
            <a:chExt cx="3945965" cy="120553"/>
          </a:xfrm>
        </p:grpSpPr>
        <p:sp>
          <p:nvSpPr>
            <p:cNvPr id="28" name="Freeform 22"/>
            <p:cNvSpPr/>
            <p:nvPr/>
          </p:nvSpPr>
          <p:spPr>
            <a:xfrm>
              <a:off x="-4133" y="-2283"/>
              <a:ext cx="3954205" cy="124140"/>
            </a:xfrm>
            <a:custGeom>
              <a:avLst/>
              <a:gdLst/>
              <a:ahLst/>
              <a:cxnLst/>
              <a:rect l="l" t="t" r="r" b="b"/>
              <a:pathLst>
                <a:path w="3954205" h="124140">
                  <a:moveTo>
                    <a:pt x="16295" y="109891"/>
                  </a:moveTo>
                  <a:cubicBezTo>
                    <a:pt x="0" y="111415"/>
                    <a:pt x="158" y="86001"/>
                    <a:pt x="16295" y="84491"/>
                  </a:cubicBezTo>
                  <a:cubicBezTo>
                    <a:pt x="161057" y="70947"/>
                    <a:pt x="305820" y="57402"/>
                    <a:pt x="450582" y="43858"/>
                  </a:cubicBezTo>
                  <a:cubicBezTo>
                    <a:pt x="592552" y="30575"/>
                    <a:pt x="734187" y="18300"/>
                    <a:pt x="876777" y="14141"/>
                  </a:cubicBezTo>
                  <a:cubicBezTo>
                    <a:pt x="1131353" y="6714"/>
                    <a:pt x="1385995" y="15887"/>
                    <a:pt x="1640508" y="21508"/>
                  </a:cubicBezTo>
                  <a:cubicBezTo>
                    <a:pt x="1764677" y="24250"/>
                    <a:pt x="1888935" y="26709"/>
                    <a:pt x="2013126" y="24009"/>
                  </a:cubicBezTo>
                  <a:cubicBezTo>
                    <a:pt x="2139256" y="21267"/>
                    <a:pt x="2265232" y="14249"/>
                    <a:pt x="2391266" y="8905"/>
                  </a:cubicBezTo>
                  <a:cubicBezTo>
                    <a:pt x="2516951" y="3575"/>
                    <a:pt x="2642808" y="0"/>
                    <a:pt x="2768589" y="3986"/>
                  </a:cubicBezTo>
                  <a:cubicBezTo>
                    <a:pt x="2898082" y="8091"/>
                    <a:pt x="3027245" y="21621"/>
                    <a:pt x="3156311" y="32359"/>
                  </a:cubicBezTo>
                  <a:cubicBezTo>
                    <a:pt x="3416845" y="54034"/>
                    <a:pt x="3677380" y="75709"/>
                    <a:pt x="3937915" y="97384"/>
                  </a:cubicBezTo>
                  <a:cubicBezTo>
                    <a:pt x="3954115" y="98732"/>
                    <a:pt x="3954205" y="124139"/>
                    <a:pt x="3937915" y="122784"/>
                  </a:cubicBezTo>
                  <a:cubicBezTo>
                    <a:pt x="3646116" y="98508"/>
                    <a:pt x="3354317" y="74232"/>
                    <a:pt x="3062519" y="49956"/>
                  </a:cubicBezTo>
                  <a:cubicBezTo>
                    <a:pt x="2934217" y="39282"/>
                    <a:pt x="2806368" y="28444"/>
                    <a:pt x="2677527" y="27731"/>
                  </a:cubicBezTo>
                  <a:cubicBezTo>
                    <a:pt x="2551935" y="27038"/>
                    <a:pt x="2426426" y="32560"/>
                    <a:pt x="2300996" y="38345"/>
                  </a:cubicBezTo>
                  <a:cubicBezTo>
                    <a:pt x="2176977" y="44063"/>
                    <a:pt x="2052924" y="49964"/>
                    <a:pt x="1928749" y="50560"/>
                  </a:cubicBezTo>
                  <a:cubicBezTo>
                    <a:pt x="1802198" y="51167"/>
                    <a:pt x="1675607" y="47839"/>
                    <a:pt x="1549103" y="44772"/>
                  </a:cubicBezTo>
                  <a:cubicBezTo>
                    <a:pt x="1294742" y="38606"/>
                    <a:pt x="1040066" y="31210"/>
                    <a:pt x="785749" y="42948"/>
                  </a:cubicBezTo>
                  <a:cubicBezTo>
                    <a:pt x="658161" y="48839"/>
                    <a:pt x="531177" y="61718"/>
                    <a:pt x="404052" y="73611"/>
                  </a:cubicBezTo>
                  <a:cubicBezTo>
                    <a:pt x="274799" y="85704"/>
                    <a:pt x="145548" y="97798"/>
                    <a:pt x="16295" y="109891"/>
                  </a:cubicBezTo>
                  <a:lnTo>
                    <a:pt x="16295" y="10989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1" name="TextBox 18"/>
          <p:cNvSpPr txBox="1"/>
          <p:nvPr/>
        </p:nvSpPr>
        <p:spPr>
          <a:xfrm>
            <a:off x="8918081" y="4495686"/>
            <a:ext cx="1799614" cy="46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ctr">
              <a:lnSpc>
                <a:spcPts val="3640"/>
              </a:lnSpc>
            </a:pPr>
            <a:r>
              <a:rPr lang="en-US" sz="5335">
                <a:solidFill>
                  <a:srgbClr val="FFFFFF"/>
                </a:solidFill>
                <a:latin typeface="iCielBC Cubano Normal" panose="00000500000000000000" charset="0"/>
                <a:cs typeface="iCielBC Cubano Normal" panose="00000500000000000000" charset="0"/>
              </a:rPr>
              <a:t>1A15</a:t>
            </a:r>
            <a:endParaRPr lang="en-US" sz="5335">
              <a:solidFill>
                <a:srgbClr val="FFFFFF"/>
              </a:solidFill>
              <a:latin typeface="iCielBC Cubano Normal" panose="00000500000000000000" charset="0"/>
              <a:cs typeface="iCielBC Cubano Normal" panose="00000500000000000000" charset="0"/>
            </a:endParaRPr>
          </a:p>
        </p:txBody>
      </p:sp>
      <p:grpSp>
        <p:nvGrpSpPr>
          <p:cNvPr id="32" name="Group 23"/>
          <p:cNvGrpSpPr/>
          <p:nvPr/>
        </p:nvGrpSpPr>
        <p:grpSpPr>
          <a:xfrm rot="0">
            <a:off x="2365375" y="4649470"/>
            <a:ext cx="7406005" cy="1025525"/>
            <a:chOff x="0" y="0"/>
            <a:chExt cx="3943350" cy="2070100"/>
          </a:xfrm>
        </p:grpSpPr>
        <p:sp>
          <p:nvSpPr>
            <p:cNvPr id="33" name="Freeform 24"/>
            <p:cNvSpPr/>
            <p:nvPr/>
          </p:nvSpPr>
          <p:spPr>
            <a:xfrm>
              <a:off x="0" y="-2540"/>
              <a:ext cx="3945890" cy="2070100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sp>
        <p:nvSpPr>
          <p:cNvPr id="34" name="TextBox 18"/>
          <p:cNvSpPr txBox="1"/>
          <p:nvPr/>
        </p:nvSpPr>
        <p:spPr>
          <a:xfrm>
            <a:off x="4455372" y="5925185"/>
            <a:ext cx="5455073" cy="46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ctr">
              <a:lnSpc>
                <a:spcPts val="3640"/>
              </a:lnSpc>
            </a:pPr>
            <a:r>
              <a:rPr 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Sanelma" charset="0"/>
                <a:cs typeface="iCiel Sanelma" charset="0"/>
              </a:rPr>
              <a:t>Giáo viên: Bùi Thị Huệ</a:t>
            </a:r>
            <a:endParaRPr lang="en-US" sz="48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iCiel Sanelma" charset="0"/>
              <a:cs typeface="iCiel Sanelma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46220" y="-34290"/>
            <a:ext cx="3940175" cy="6897370"/>
          </a:xfrm>
          <a:prstGeom prst="rect">
            <a:avLst/>
          </a:prstGeom>
          <a:solidFill>
            <a:srgbClr val="A2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25550" y="381000"/>
            <a:ext cx="9741535" cy="59601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pic>
        <p:nvPicPr>
          <p:cNvPr id="34" name="图片 33" descr="5a33e94ecee2a"/>
          <p:cNvPicPr>
            <a:picLocks noChangeAspect="1"/>
          </p:cNvPicPr>
          <p:nvPr/>
        </p:nvPicPr>
        <p:blipFill>
          <a:blip r:embed="rId1" cstate="print"/>
          <a:srcRect t="76646"/>
          <a:stretch>
            <a:fillRect/>
          </a:stretch>
        </p:blipFill>
        <p:spPr>
          <a:xfrm>
            <a:off x="1225550" y="4292600"/>
            <a:ext cx="9742170" cy="2101850"/>
          </a:xfrm>
          <a:prstGeom prst="rect">
            <a:avLst/>
          </a:prstGeom>
        </p:spPr>
      </p:pic>
      <p:pic>
        <p:nvPicPr>
          <p:cNvPr id="40" name="图片 39" descr="5a4b432cb30c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60000" flipH="1">
            <a:off x="6582410" y="-196215"/>
            <a:ext cx="2762250" cy="2762250"/>
          </a:xfrm>
          <a:prstGeom prst="rect">
            <a:avLst/>
          </a:prstGeom>
        </p:spPr>
      </p:pic>
      <p:pic>
        <p:nvPicPr>
          <p:cNvPr id="39" name="图片 38" descr="5a4b432cb30c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40000">
            <a:off x="2607310" y="-195580"/>
            <a:ext cx="2762250" cy="27622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231640" y="798195"/>
            <a:ext cx="3568700" cy="774700"/>
            <a:chOff x="6664" y="1257"/>
            <a:chExt cx="5620" cy="1220"/>
          </a:xfrm>
        </p:grpSpPr>
        <p:sp>
          <p:nvSpPr>
            <p:cNvPr id="37" name="圆角矩形 36"/>
            <p:cNvSpPr/>
            <p:nvPr/>
          </p:nvSpPr>
          <p:spPr>
            <a:xfrm>
              <a:off x="6664" y="1257"/>
              <a:ext cx="5620" cy="1220"/>
            </a:xfrm>
            <a:prstGeom prst="roundRect">
              <a:avLst/>
            </a:prstGeom>
            <a:solidFill>
              <a:srgbClr val="A1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Elsie" panose="02000000000000000000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194" y="1257"/>
              <a:ext cx="455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4000">
                  <a:solidFill>
                    <a:schemeClr val="bg1"/>
                  </a:solidFill>
                  <a:latin typeface="iCielBC Cubano Normal" panose="00000500000000000000" charset="0"/>
                  <a:cs typeface="iCielBC Cubano Normal" panose="00000500000000000000" charset="0"/>
                  <a:sym typeface="+mn-ea"/>
                </a:rPr>
                <a:t>PHÂN CÔNG</a:t>
              </a:r>
              <a:endParaRPr lang="en-US" altLang="zh-CN" sz="4000">
                <a:solidFill>
                  <a:schemeClr val="bg1"/>
                </a:solidFill>
                <a:latin typeface="iCielBC Cubano Normal" panose="00000500000000000000" charset="0"/>
                <a:ea typeface="Elsie" panose="02000000000000000000" charset="0"/>
                <a:cs typeface="iCielBC Cubano Normal" panose="00000500000000000000" charset="0"/>
                <a:sym typeface="+mn-ea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809875" y="2242285"/>
            <a:ext cx="3305175" cy="1328592"/>
          </a:xfrm>
          <a:prstGeom prst="roundRect">
            <a:avLst/>
          </a:prstGeom>
          <a:solidFill>
            <a:srgbClr val="A12C2C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iCiel Sanelma" charset="0"/>
                <a:cs typeface="iCiel Sanelma" charset="0"/>
                <a:sym typeface="+mn-ea"/>
              </a:rPr>
              <a:t>Nhóm 1</a:t>
            </a:r>
            <a:endParaRPr lang="en-US" sz="3600" b="1">
              <a:solidFill>
                <a:schemeClr val="bg1"/>
              </a:solidFill>
              <a:latin typeface="iCiel Sanelma" charset="0"/>
              <a:cs typeface="iCiel Sanelma" charset="0"/>
              <a:sym typeface="+mn-ea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latin typeface="iCiel Sanelma" charset="0"/>
                <a:cs typeface="iCiel Sanelma" charset="0"/>
                <a:sym typeface="+mn-ea"/>
              </a:rPr>
              <a:t> Giới thiệu văn bản</a:t>
            </a:r>
            <a:endParaRPr lang="en-US" altLang="en-US" sz="3600" spc="300" dirty="0">
              <a:solidFill>
                <a:schemeClr val="bg1"/>
              </a:solidFill>
              <a:latin typeface="iCiel Sanelma" charset="0"/>
              <a:ea typeface="Elsie" panose="02000000000000000000" charset="0"/>
              <a:cs typeface="iCiel Sanelma" charset="0"/>
              <a:sym typeface="+mn-ea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861185" y="2216150"/>
            <a:ext cx="876300" cy="1128395"/>
            <a:chOff x="1242" y="4070"/>
            <a:chExt cx="1380" cy="177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t="20169" r="62162" b="20252"/>
            <a:stretch>
              <a:fillRect/>
            </a:stretch>
          </p:blipFill>
          <p:spPr>
            <a:xfrm>
              <a:off x="1242" y="4070"/>
              <a:ext cx="1380" cy="177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287" y="4373"/>
              <a:ext cx="1230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01</a:t>
              </a:r>
              <a:endParaRPr lang="en-US" altLang="zh-CN" sz="5400">
                <a:solidFill>
                  <a:schemeClr val="bg1"/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809875" y="3689450"/>
            <a:ext cx="3305175" cy="1942925"/>
          </a:xfrm>
          <a:prstGeom prst="roundRect">
            <a:avLst/>
          </a:prstGeom>
          <a:solidFill>
            <a:srgbClr val="A12C2C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iCiel Sanelma" charset="0"/>
                <a:cs typeface="iCiel Sanelma" charset="0"/>
                <a:sym typeface="+mn-ea"/>
              </a:rPr>
              <a:t>Nhóm 2</a:t>
            </a:r>
            <a:endParaRPr lang="en-US" sz="3600">
              <a:solidFill>
                <a:schemeClr val="bg1"/>
              </a:solidFill>
              <a:latin typeface="iCiel Sanelma" charset="0"/>
              <a:cs typeface="iCiel Sanelma" charset="0"/>
              <a:sym typeface="+mn-ea"/>
            </a:endParaRPr>
          </a:p>
          <a:p>
            <a:pPr algn="ctr"/>
            <a:r>
              <a:rPr lang="en-US" altLang="en-US" sz="3600" spc="300" dirty="0">
                <a:solidFill>
                  <a:schemeClr val="bg1"/>
                </a:solidFill>
                <a:latin typeface="iCiel Sanelma" charset="0"/>
                <a:ea typeface="Elsie" panose="02000000000000000000" charset="0"/>
                <a:cs typeface="iCiel Sanelma" charset="0"/>
                <a:sym typeface="+mn-ea"/>
              </a:rPr>
              <a:t>Đặc điểm ngôn ngữ kịch</a:t>
            </a:r>
            <a:endParaRPr lang="en-US" altLang="en-US" sz="3600" spc="300" dirty="0">
              <a:solidFill>
                <a:schemeClr val="bg1"/>
              </a:solidFill>
              <a:latin typeface="iCiel Sanelma" charset="0"/>
              <a:ea typeface="Elsie" panose="02000000000000000000" charset="0"/>
              <a:cs typeface="iCiel Sanelma" charset="0"/>
              <a:sym typeface="+mn-ea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861185" y="3502025"/>
            <a:ext cx="850900" cy="1194435"/>
            <a:chOff x="1283" y="4114"/>
            <a:chExt cx="1340" cy="1881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t="20169" r="62162" b="20252"/>
            <a:stretch>
              <a:fillRect/>
            </a:stretch>
          </p:blipFill>
          <p:spPr>
            <a:xfrm>
              <a:off x="1349" y="4114"/>
              <a:ext cx="1163" cy="1881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1283" y="4372"/>
              <a:ext cx="134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>
                  <a:solidFill>
                    <a:schemeClr val="bg1"/>
                  </a:solidFill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02</a:t>
              </a:r>
              <a:endParaRPr lang="en-US" altLang="zh-CN" sz="4800">
                <a:solidFill>
                  <a:schemeClr val="bg1"/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7018020" y="2329180"/>
            <a:ext cx="3305175" cy="1253989"/>
          </a:xfrm>
          <a:prstGeom prst="roundRect">
            <a:avLst/>
          </a:prstGeom>
          <a:solidFill>
            <a:srgbClr val="A12C2C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iCiel Sanelma" charset="0"/>
                <a:cs typeface="iCiel Sanelma" charset="0"/>
                <a:sym typeface="+mn-ea"/>
              </a:rPr>
              <a:t>Nhóm 3</a:t>
            </a:r>
            <a:r>
              <a:rPr lang="en-US" sz="3600">
                <a:solidFill>
                  <a:schemeClr val="bg1"/>
                </a:solidFill>
                <a:latin typeface="iCiel Sanelma" charset="0"/>
                <a:cs typeface="iCiel Sanelma" charset="0"/>
                <a:sym typeface="+mn-ea"/>
              </a:rPr>
              <a:t> </a:t>
            </a:r>
            <a:endParaRPr lang="en-US" sz="3600">
              <a:solidFill>
                <a:schemeClr val="bg1"/>
              </a:solidFill>
              <a:latin typeface="iCiel Sanelma" charset="0"/>
              <a:cs typeface="iCiel Sanelma" charset="0"/>
              <a:sym typeface="+mn-ea"/>
            </a:endParaRPr>
          </a:p>
          <a:p>
            <a:pPr algn="ctr"/>
            <a:r>
              <a:rPr lang="en-US" altLang="en-US" sz="2800" spc="300" dirty="0">
                <a:solidFill>
                  <a:schemeClr val="bg1"/>
                </a:solidFill>
                <a:latin typeface="iCiel Sanelma" charset="0"/>
                <a:ea typeface="Elsie" panose="02000000000000000000" charset="0"/>
                <a:cs typeface="iCiel Sanelma" charset="0"/>
                <a:sym typeface="+mn-ea"/>
              </a:rPr>
              <a:t>Phân tích mâu thuẫn</a:t>
            </a:r>
            <a:endParaRPr lang="en-US" altLang="en-US" sz="2800" spc="300" dirty="0">
              <a:solidFill>
                <a:schemeClr val="bg1"/>
              </a:solidFill>
              <a:latin typeface="iCiel Sanelma" charset="0"/>
              <a:ea typeface="Elsie" panose="02000000000000000000" charset="0"/>
              <a:cs typeface="iCiel Sanelma" charset="0"/>
              <a:sym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6262370" y="2242185"/>
            <a:ext cx="796925" cy="1278255"/>
            <a:chOff x="1308" y="4048"/>
            <a:chExt cx="1255" cy="2013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t="20169" r="62162" b="20252"/>
            <a:stretch>
              <a:fillRect/>
            </a:stretch>
          </p:blipFill>
          <p:spPr>
            <a:xfrm>
              <a:off x="1308" y="4048"/>
              <a:ext cx="1245" cy="2013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1324" y="4373"/>
              <a:ext cx="1239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>
                  <a:solidFill>
                    <a:schemeClr val="bg1"/>
                  </a:solidFill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03</a:t>
              </a:r>
              <a:endParaRPr lang="en-US" altLang="zh-CN" sz="4800">
                <a:solidFill>
                  <a:schemeClr val="bg1"/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7018020" y="3681195"/>
            <a:ext cx="3305175" cy="1874666"/>
          </a:xfrm>
          <a:prstGeom prst="roundRect">
            <a:avLst/>
          </a:prstGeom>
          <a:solidFill>
            <a:srgbClr val="A12C2C"/>
          </a:solidFill>
        </p:spPr>
        <p:txBody>
          <a:bodyPr vert="horz" wrap="square" rtlCol="0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3600" b="1">
                <a:solidFill>
                  <a:schemeClr val="bg1"/>
                </a:solidFill>
                <a:latin typeface="iCiel Sanelma" charset="0"/>
                <a:cs typeface="iCiel Sanelma" charset="0"/>
                <a:sym typeface="+mn-ea"/>
              </a:rPr>
              <a:t>Nhóm 4:</a:t>
            </a:r>
            <a:endParaRPr lang="en-US" sz="3600" b="1">
              <a:solidFill>
                <a:schemeClr val="bg1"/>
              </a:solidFill>
              <a:latin typeface="iCiel Sanelma" charset="0"/>
              <a:cs typeface="iCiel Sanelma" charset="0"/>
              <a:sym typeface="+mn-ea"/>
            </a:endParaRPr>
          </a:p>
          <a:p>
            <a:pPr algn="ctr">
              <a:lnSpc>
                <a:spcPts val="6240"/>
              </a:lnSpc>
            </a:pPr>
            <a:r>
              <a:rPr lang="en-US" sz="3600">
                <a:solidFill>
                  <a:schemeClr val="bg1"/>
                </a:solidFill>
                <a:latin typeface="iCiel Sanelma" charset="0"/>
                <a:cs typeface="iCiel Sanelma" charset="0"/>
                <a:sym typeface="+mn-ea"/>
              </a:rPr>
              <a:t> Tính cách Huyện Trìa</a:t>
            </a:r>
            <a:endParaRPr lang="en-US" altLang="en-US" sz="3600" spc="300" dirty="0">
              <a:solidFill>
                <a:schemeClr val="bg1"/>
              </a:solidFill>
              <a:latin typeface="iCiel Sanelma" charset="0"/>
              <a:ea typeface="Elsie" panose="02000000000000000000" charset="0"/>
              <a:cs typeface="iCiel Sanelma" charset="0"/>
              <a:sym typeface="+mn-ea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6251575" y="3519805"/>
            <a:ext cx="857885" cy="1247140"/>
            <a:chOff x="1283" y="4092"/>
            <a:chExt cx="1351" cy="1964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t="20169" r="62162" b="20252"/>
            <a:stretch>
              <a:fillRect/>
            </a:stretch>
          </p:blipFill>
          <p:spPr>
            <a:xfrm>
              <a:off x="1352" y="4092"/>
              <a:ext cx="1214" cy="1964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/>
          </p:nvSpPr>
          <p:spPr>
            <a:xfrm>
              <a:off x="1283" y="4372"/>
              <a:ext cx="1351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>
                  <a:solidFill>
                    <a:schemeClr val="bg1"/>
                  </a:solidFill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04</a:t>
              </a:r>
              <a:endParaRPr lang="en-US" altLang="zh-CN" sz="4800">
                <a:solidFill>
                  <a:schemeClr val="bg1"/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5" grpId="0" bldLvl="0" animBg="1"/>
      <p:bldP spid="49" grpId="0" bldLvl="0" animBg="1"/>
      <p:bldP spid="5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half" idx="4294967295"/>
          </p:nvPr>
        </p:nvSpPr>
        <p:spPr>
          <a:xfrm>
            <a:off x="4267439" y="1179524"/>
            <a:ext cx="5634824" cy="5995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1. </a:t>
            </a:r>
            <a:r>
              <a:rPr lang="en-US" sz="3000" b="1" dirty="0" err="1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Vở</a:t>
            </a:r>
            <a:r>
              <a:rPr lang="en-US" sz="3000" b="1" dirty="0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tuồng</a:t>
            </a:r>
            <a:r>
              <a:rPr lang="en-US" sz="3000" b="1" dirty="0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Nghêu</a:t>
            </a:r>
            <a:r>
              <a:rPr lang="en-US" sz="3000" b="1" dirty="0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Sò</a:t>
            </a:r>
            <a:r>
              <a:rPr lang="en-US" sz="3000" b="1" dirty="0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Ốc</a:t>
            </a:r>
            <a:r>
              <a:rPr lang="en-US" sz="3000" b="1" dirty="0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Hến</a:t>
            </a:r>
            <a:endParaRPr lang="en-US" sz="3000" b="1" dirty="0">
              <a:solidFill>
                <a:schemeClr val="tx1"/>
              </a:solidFill>
              <a:highlight>
                <a:srgbClr val="FF00FF"/>
              </a:highlight>
              <a:latin typeface="iCiel Baliho Script" charset="0"/>
              <a:cs typeface="iCiel Baliho Script" charset="0"/>
            </a:endParaRPr>
          </a:p>
        </p:txBody>
      </p:sp>
      <p:pic>
        <p:nvPicPr>
          <p:cNvPr id="3076" name="Picture 2" descr="Soạn giả cải lương, thời vang bóng nay còn đâu! - Sài Gòn Tiếp Th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868" y="503530"/>
            <a:ext cx="1864519" cy="13787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4209264" y="792852"/>
            <a:ext cx="5413037" cy="400050"/>
          </a:xfrm>
          <a:prstGeom prst="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I. </a:t>
            </a:r>
            <a:r>
              <a:rPr lang="en-US" sz="3000" b="1" dirty="0" err="1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Tìm</a:t>
            </a:r>
            <a:r>
              <a:rPr lang="en-US" sz="3000" b="1" dirty="0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hiểu</a:t>
            </a:r>
            <a:r>
              <a:rPr lang="en-US" sz="3000" b="1" dirty="0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 chung</a:t>
            </a:r>
            <a:endParaRPr lang="en-US" sz="3000" b="1" dirty="0">
              <a:solidFill>
                <a:schemeClr val="tx1"/>
              </a:solidFill>
              <a:latin typeface="iCiel Baliho Script" charset="0"/>
              <a:cs typeface="iCiel Baliho Script" charset="0"/>
            </a:endParaRPr>
          </a:p>
        </p:txBody>
      </p:sp>
      <p:pic>
        <p:nvPicPr>
          <p:cNvPr id="116" name="Picture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76812" y="1778486"/>
            <a:ext cx="12114867" cy="4946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" name="Text Box 116"/>
          <p:cNvSpPr txBox="1"/>
          <p:nvPr/>
        </p:nvSpPr>
        <p:spPr>
          <a:xfrm>
            <a:off x="2946084" y="3834924"/>
            <a:ext cx="5020151" cy="2308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900" b="1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350"/>
          </a:p>
        </p:txBody>
      </p:sp>
      <p:sp>
        <p:nvSpPr>
          <p:cNvPr id="2" name="Text Box 1"/>
          <p:cNvSpPr txBox="1"/>
          <p:nvPr/>
        </p:nvSpPr>
        <p:spPr>
          <a:xfrm>
            <a:off x="4410182" y="2088734"/>
            <a:ext cx="693211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ball" charset="0"/>
                <a:cs typeface="Playball" charset="0"/>
              </a:rPr>
              <a:t>- </a:t>
            </a:r>
            <a:r>
              <a:rPr lang="en-US" sz="2800" b="1" dirty="0" err="1">
                <a:latin typeface="Playball" charset="0"/>
                <a:cs typeface="Playball" charset="0"/>
              </a:rPr>
              <a:t>Tác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giả</a:t>
            </a:r>
            <a:r>
              <a:rPr lang="en-US" sz="2800" b="1" dirty="0">
                <a:latin typeface="Playball" charset="0"/>
                <a:cs typeface="Playball" charset="0"/>
              </a:rPr>
              <a:t>: </a:t>
            </a:r>
            <a:r>
              <a:rPr lang="en-US" sz="2800" b="1" dirty="0" err="1">
                <a:latin typeface="Playball" charset="0"/>
                <a:cs typeface="Playball" charset="0"/>
              </a:rPr>
              <a:t>Khuyết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danh</a:t>
            </a:r>
            <a:endParaRPr lang="en-US" sz="2800" b="1" dirty="0">
              <a:latin typeface="Playball" charset="0"/>
              <a:cs typeface="Playball" charset="0"/>
            </a:endParaRPr>
          </a:p>
          <a:p>
            <a:r>
              <a:rPr lang="en-US" sz="2800" b="1" dirty="0">
                <a:latin typeface="Playball" charset="0"/>
                <a:cs typeface="Playball" charset="0"/>
              </a:rPr>
              <a:t>- </a:t>
            </a:r>
            <a:r>
              <a:rPr lang="en-US" sz="2800" b="1" dirty="0" err="1">
                <a:latin typeface="Playball" charset="0"/>
                <a:cs typeface="Playball" charset="0"/>
              </a:rPr>
              <a:t>Tác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phẩm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gồm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màn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giáo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đầu</a:t>
            </a:r>
            <a:r>
              <a:rPr lang="en-US" sz="2800" b="1" dirty="0">
                <a:latin typeface="Playball" charset="0"/>
                <a:cs typeface="Playball" charset="0"/>
              </a:rPr>
              <a:t> </a:t>
            </a:r>
            <a:r>
              <a:rPr lang="en-US" sz="2800" b="1" dirty="0" err="1">
                <a:latin typeface="Playball" charset="0"/>
                <a:cs typeface="Playball" charset="0"/>
              </a:rPr>
              <a:t>và</a:t>
            </a:r>
            <a:r>
              <a:rPr lang="en-US" sz="2800" b="1" dirty="0">
                <a:latin typeface="Playball" charset="0"/>
                <a:cs typeface="Playball" charset="0"/>
              </a:rPr>
              <a:t> 19 </a:t>
            </a:r>
            <a:r>
              <a:rPr lang="en-US" sz="2800" b="1" dirty="0" err="1">
                <a:latin typeface="Playball" charset="0"/>
                <a:cs typeface="Playball" charset="0"/>
              </a:rPr>
              <a:t>lớp</a:t>
            </a:r>
            <a:endParaRPr lang="en-US" sz="2800" b="1" dirty="0" err="1">
              <a:latin typeface="Playball" charset="0"/>
              <a:cs typeface="Playball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394514" y="3590876"/>
            <a:ext cx="791675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Playball" charset="0"/>
                <a:cs typeface="Playball" charset="0"/>
              </a:rPr>
              <a:t>Ốc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va</a:t>
            </a:r>
            <a:r>
              <a:rPr lang="en-US" sz="2000" dirty="0">
                <a:latin typeface="Playball" charset="0"/>
                <a:cs typeface="Playball" charset="0"/>
              </a:rPr>
              <a:t>̀ </a:t>
            </a:r>
            <a:r>
              <a:rPr lang="en-US" sz="2000" dirty="0" err="1">
                <a:latin typeface="Playball" charset="0"/>
                <a:cs typeface="Playball" charset="0"/>
              </a:rPr>
              <a:t>Ngao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trộm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nha</a:t>
            </a:r>
            <a:r>
              <a:rPr lang="en-US" sz="2000" dirty="0">
                <a:latin typeface="Playball" charset="0"/>
                <a:cs typeface="Playball" charset="0"/>
              </a:rPr>
              <a:t>̀ </a:t>
            </a:r>
            <a:r>
              <a:rPr lang="en-US" sz="2000" dirty="0" err="1">
                <a:latin typeface="Playball" charset="0"/>
                <a:cs typeface="Playball" charset="0"/>
              </a:rPr>
              <a:t>Trùm</a:t>
            </a:r>
            <a:r>
              <a:rPr lang="en-US" sz="2000" dirty="0">
                <a:latin typeface="Playball" charset="0"/>
                <a:cs typeface="Playball" charset="0"/>
              </a:rPr>
              <a:t> Sò -&gt; </a:t>
            </a:r>
            <a:r>
              <a:rPr lang="en-US" sz="2000" dirty="0" err="1">
                <a:latin typeface="Playball" charset="0"/>
                <a:cs typeface="Playball" charset="0"/>
              </a:rPr>
              <a:t>bán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cho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Thi</a:t>
            </a:r>
            <a:r>
              <a:rPr lang="en-US" sz="2000" dirty="0">
                <a:latin typeface="Playball" charset="0"/>
                <a:cs typeface="Playball" charset="0"/>
              </a:rPr>
              <a:t>̣ </a:t>
            </a:r>
            <a:r>
              <a:rPr lang="en-US" sz="2000" dirty="0" err="1">
                <a:latin typeface="Playball" charset="0"/>
                <a:cs typeface="Playball" charset="0"/>
              </a:rPr>
              <a:t>Hến</a:t>
            </a:r>
            <a:r>
              <a:rPr lang="en-US" sz="2000" dirty="0">
                <a:latin typeface="Playball" charset="0"/>
                <a:cs typeface="Playball" charset="0"/>
              </a:rPr>
              <a:t> -&gt; </a:t>
            </a:r>
            <a:r>
              <a:rPr lang="en-US" sz="2000" dirty="0" err="1">
                <a:latin typeface="Playball" charset="0"/>
                <a:cs typeface="Playball" charset="0"/>
              </a:rPr>
              <a:t>Trùm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Sò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báo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Lí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Hà</a:t>
            </a:r>
            <a:r>
              <a:rPr lang="en-US" sz="2000" dirty="0">
                <a:latin typeface="Playball" charset="0"/>
                <a:cs typeface="Playball" charset="0"/>
              </a:rPr>
              <a:t>. -&gt; </a:t>
            </a:r>
            <a:r>
              <a:rPr lang="en-US" sz="2000" dirty="0" err="1">
                <a:latin typeface="Playball" charset="0"/>
                <a:cs typeface="Playball" charset="0"/>
              </a:rPr>
              <a:t>Lí</a:t>
            </a:r>
            <a:r>
              <a:rPr lang="en-US" sz="2000" dirty="0">
                <a:latin typeface="Playball" charset="0"/>
                <a:cs typeface="Playball" charset="0"/>
              </a:rPr>
              <a:t> Hà </a:t>
            </a:r>
            <a:r>
              <a:rPr lang="en-US" sz="2000" dirty="0" err="1">
                <a:latin typeface="Playball" charset="0"/>
                <a:cs typeface="Playball" charset="0"/>
              </a:rPr>
              <a:t>trói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Thi</a:t>
            </a:r>
            <a:r>
              <a:rPr lang="en-US" sz="2000" dirty="0">
                <a:latin typeface="Playball" charset="0"/>
                <a:cs typeface="Playball" charset="0"/>
              </a:rPr>
              <a:t>̣ </a:t>
            </a:r>
            <a:r>
              <a:rPr lang="en-US" sz="2000" dirty="0" err="1">
                <a:latin typeface="Playball" charset="0"/>
                <a:cs typeface="Playball" charset="0"/>
              </a:rPr>
              <a:t>Hến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lên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quan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xét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xư</a:t>
            </a:r>
            <a:r>
              <a:rPr lang="en-US" sz="2000" dirty="0">
                <a:latin typeface="Playball" charset="0"/>
                <a:cs typeface="Playball" charset="0"/>
              </a:rPr>
              <a:t>̉. -&gt; </a:t>
            </a:r>
            <a:r>
              <a:rPr lang="en-US" sz="2000" dirty="0" err="1">
                <a:latin typeface="Playball" charset="0"/>
                <a:cs typeface="Playball" charset="0"/>
              </a:rPr>
              <a:t>Huyện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Trìa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va</a:t>
            </a:r>
            <a:r>
              <a:rPr lang="en-US" sz="2000" dirty="0">
                <a:latin typeface="Playball" charset="0"/>
                <a:cs typeface="Playball" charset="0"/>
              </a:rPr>
              <a:t>̀ </a:t>
            </a:r>
            <a:r>
              <a:rPr lang="en-US" sz="2000" dirty="0" err="1">
                <a:latin typeface="Playball" charset="0"/>
                <a:cs typeface="Playball" charset="0"/>
              </a:rPr>
              <a:t>Đê</a:t>
            </a:r>
            <a:r>
              <a:rPr lang="en-US" sz="2000" dirty="0">
                <a:latin typeface="Playball" charset="0"/>
                <a:cs typeface="Playball" charset="0"/>
              </a:rPr>
              <a:t>̀ </a:t>
            </a:r>
            <a:r>
              <a:rPr lang="en-US" sz="2000" dirty="0" err="1">
                <a:latin typeface="Playball" charset="0"/>
                <a:cs typeface="Playball" charset="0"/>
              </a:rPr>
              <a:t>Hầu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tha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Hến</a:t>
            </a:r>
            <a:r>
              <a:rPr lang="en-US" sz="2000" dirty="0">
                <a:latin typeface="Playball" charset="0"/>
                <a:cs typeface="Playball" charset="0"/>
              </a:rPr>
              <a:t> -&gt;</a:t>
            </a:r>
            <a:r>
              <a:rPr lang="en-US" sz="2000" dirty="0" err="1">
                <a:latin typeface="Playball" charset="0"/>
                <a:cs typeface="Playball" charset="0"/>
              </a:rPr>
              <a:t>Nghêu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cũng</a:t>
            </a:r>
            <a:r>
              <a:rPr lang="en-US" sz="2000" dirty="0">
                <a:latin typeface="Playball" charset="0"/>
                <a:cs typeface="Playball" charset="0"/>
              </a:rPr>
              <a:t> có ý </a:t>
            </a:r>
            <a:r>
              <a:rPr lang="en-US" sz="2000" dirty="0" err="1">
                <a:latin typeface="Playball" charset="0"/>
                <a:cs typeface="Playball" charset="0"/>
              </a:rPr>
              <a:t>với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Hến</a:t>
            </a:r>
            <a:r>
              <a:rPr lang="en-US" sz="2000" dirty="0">
                <a:latin typeface="Playball" charset="0"/>
                <a:cs typeface="Playball" charset="0"/>
              </a:rPr>
              <a:t>. </a:t>
            </a:r>
            <a:r>
              <a:rPr lang="en-US" sz="2000" dirty="0" err="1">
                <a:latin typeface="Playball" charset="0"/>
                <a:cs typeface="Playball" charset="0"/>
              </a:rPr>
              <a:t>Hến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cho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mời</a:t>
            </a:r>
            <a:r>
              <a:rPr lang="en-US" sz="2000" dirty="0">
                <a:latin typeface="Playball" charset="0"/>
                <a:cs typeface="Playball" charset="0"/>
              </a:rPr>
              <a:t> cả </a:t>
            </a:r>
            <a:r>
              <a:rPr lang="en-US" sz="2000" dirty="0" err="1">
                <a:latin typeface="Playball" charset="0"/>
                <a:cs typeface="Playball" charset="0"/>
              </a:rPr>
              <a:t>ba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đến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nha</a:t>
            </a:r>
            <a:r>
              <a:rPr lang="en-US" sz="2000" dirty="0">
                <a:latin typeface="Playball" charset="0"/>
                <a:cs typeface="Playball" charset="0"/>
              </a:rPr>
              <a:t>̀ </a:t>
            </a:r>
            <a:r>
              <a:rPr lang="en-US" sz="2000" dirty="0" err="1">
                <a:latin typeface="Playball" charset="0"/>
                <a:cs typeface="Playball" charset="0"/>
              </a:rPr>
              <a:t>vào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một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buổi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tối</a:t>
            </a:r>
            <a:r>
              <a:rPr lang="en-US" sz="2000" dirty="0">
                <a:latin typeface="Playball" charset="0"/>
                <a:cs typeface="Playball" charset="0"/>
              </a:rPr>
              <a:t>, </a:t>
            </a:r>
            <a:r>
              <a:rPr lang="en-US" sz="2000" dirty="0" err="1">
                <a:latin typeface="Playball" charset="0"/>
                <a:cs typeface="Playball" charset="0"/>
              </a:rPr>
              <a:t>va</a:t>
            </a:r>
            <a:r>
              <a:rPr lang="en-US" sz="2000" dirty="0">
                <a:latin typeface="Playball" charset="0"/>
                <a:cs typeface="Playball" charset="0"/>
              </a:rPr>
              <a:t>̀ </a:t>
            </a:r>
            <a:r>
              <a:rPr lang="en-US" sz="2000" dirty="0" err="1">
                <a:latin typeface="Playball" charset="0"/>
                <a:cs typeface="Playball" charset="0"/>
              </a:rPr>
              <a:t>tại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latin typeface="Playball" charset="0"/>
                <a:cs typeface="Playball" charset="0"/>
              </a:rPr>
              <a:t>đây</a:t>
            </a:r>
            <a:r>
              <a:rPr lang="en-US" sz="2000" dirty="0">
                <a:latin typeface="Playball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diễn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một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cuộc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hội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ngô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̣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đầy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nhục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nhã</a:t>
            </a:r>
            <a:r>
              <a:rPr lang="en-US" sz="2000" dirty="0">
                <a:solidFill>
                  <a:srgbClr val="000000"/>
                </a:solidFill>
                <a:effectLst/>
                <a:latin typeface="Playball" charset="0"/>
                <a:ea typeface="Arial" panose="020B0604020202020204" pitchFamily="34" charset="0"/>
                <a:cs typeface="Playball" charset="0"/>
              </a:rPr>
              <a:t>.</a:t>
            </a:r>
            <a:endParaRPr lang="en-US" sz="2000" dirty="0">
              <a:latin typeface="Playball" charset="0"/>
              <a:cs typeface="Playball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394200" y="5422900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Playball" charset="0"/>
                <a:cs typeface="Playball" charset="0"/>
              </a:rPr>
              <a:t>Phản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ánh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những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tệ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trạng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của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xã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hội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như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háo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sắc</a:t>
            </a:r>
            <a:r>
              <a:rPr lang="en-US" sz="2400" b="1" dirty="0">
                <a:latin typeface="Playball" charset="0"/>
                <a:cs typeface="Playball" charset="0"/>
              </a:rPr>
              <a:t>, </a:t>
            </a:r>
            <a:r>
              <a:rPr lang="en-US" sz="2400" b="1" dirty="0" err="1">
                <a:latin typeface="Playball" charset="0"/>
                <a:cs typeface="Playball" charset="0"/>
              </a:rPr>
              <a:t>tham</a:t>
            </a:r>
            <a:r>
              <a:rPr lang="en-US" sz="2400" b="1" dirty="0">
                <a:latin typeface="Playball" charset="0"/>
                <a:cs typeface="Playball" charset="0"/>
              </a:rPr>
              <a:t> ô, </a:t>
            </a:r>
            <a:r>
              <a:rPr lang="en-US" sz="2400" b="1" dirty="0" err="1">
                <a:latin typeface="Playball" charset="0"/>
                <a:cs typeface="Playball" charset="0"/>
              </a:rPr>
              <a:t>lừa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lọc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được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kể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lại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dưới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góc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nhìn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trào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phúng</a:t>
            </a:r>
            <a:r>
              <a:rPr lang="en-US" sz="2400" b="1" dirty="0">
                <a:latin typeface="Playball" charset="0"/>
                <a:cs typeface="Playball" charset="0"/>
              </a:rPr>
              <a:t>, </a:t>
            </a:r>
            <a:r>
              <a:rPr lang="en-US" sz="2400" b="1" dirty="0" err="1">
                <a:latin typeface="Playball" charset="0"/>
                <a:cs typeface="Playball" charset="0"/>
              </a:rPr>
              <a:t>châm</a:t>
            </a:r>
            <a:r>
              <a:rPr lang="en-US" sz="2400" b="1" dirty="0">
                <a:latin typeface="Playball" charset="0"/>
                <a:cs typeface="Playball" charset="0"/>
              </a:rPr>
              <a:t> </a:t>
            </a:r>
            <a:r>
              <a:rPr lang="en-US" sz="2400" b="1" dirty="0" err="1">
                <a:latin typeface="Playball" charset="0"/>
                <a:cs typeface="Playball" charset="0"/>
              </a:rPr>
              <a:t>biếm</a:t>
            </a:r>
            <a:r>
              <a:rPr lang="en-US" sz="2400" b="1" dirty="0">
                <a:latin typeface="Playball" charset="0"/>
                <a:cs typeface="Playball" charset="0"/>
              </a:rPr>
              <a:t>.</a:t>
            </a:r>
            <a:endParaRPr lang="en-US" sz="2400" b="1" dirty="0">
              <a:latin typeface="Playball" charset="0"/>
              <a:cs typeface="Playball" charset="0"/>
            </a:endParaRPr>
          </a:p>
        </p:txBody>
      </p:sp>
      <p:sp>
        <p:nvSpPr>
          <p:cNvPr id="6" name="Freeform 3"/>
          <p:cNvSpPr/>
          <p:nvPr/>
        </p:nvSpPr>
        <p:spPr bwMode="auto">
          <a:xfrm>
            <a:off x="5087898" y="71677"/>
            <a:ext cx="3184603" cy="389226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rgbClr val="FBFB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460" y="0"/>
            <a:ext cx="12192000" cy="652321"/>
          </a:xfrm>
          <a:prstGeom prst="rect">
            <a:avLst/>
          </a:prstGeom>
          <a:solidFill>
            <a:srgbClr val="B1C1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Freeform 3"/>
          <p:cNvSpPr/>
          <p:nvPr/>
        </p:nvSpPr>
        <p:spPr bwMode="auto">
          <a:xfrm>
            <a:off x="1893557" y="71677"/>
            <a:ext cx="1031590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10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2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7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67535" y="556260"/>
            <a:ext cx="10044430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NGHỆ THUẬT TRUYỀN THỐNG </a:t>
            </a:r>
            <a:b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</a:b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rocante" panose="02000000000000000000" charset="0"/>
              <a:cs typeface="iCiel Crocante" panose="02000000000000000000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6000" l="3125" r="96875">
                        <a14:foregroundMark x1="20536" y1="72000" x2="79018" y2="75556"/>
                        <a14:foregroundMark x1="17857" y1="68889" x2="17857" y2="76000"/>
                        <a14:foregroundMark x1="17411" y1="67556" x2="83482" y2="68000"/>
                        <a14:foregroundMark x1="86607" y1="67556" x2="82589" y2="72444"/>
                        <a14:foregroundMark x1="82143" y1="77333" x2="85268" y2="79111"/>
                        <a14:foregroundMark x1="37946" y1="36889" x2="38393" y2="60444"/>
                        <a14:foregroundMark x1="58929" y1="39556" x2="57143" y2="62667"/>
                        <a14:foregroundMark x1="68750" y1="47111" x2="70089" y2="59556"/>
                        <a14:foregroundMark x1="36607" y1="40889" x2="19643" y2="55556"/>
                        <a14:foregroundMark x1="42411" y1="46667" x2="45536" y2="59556"/>
                        <a14:foregroundMark x1="50000" y1="52889" x2="53125" y2="64889"/>
                        <a14:foregroundMark x1="74107" y1="52889" x2="75893" y2="59111"/>
                        <a14:foregroundMark x1="29464" y1="50667" x2="29018" y2="61778"/>
                        <a14:backgroundMark x1="87500" y1="67556" x2="87500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1" t="17646" r="10437" b="17595"/>
          <a:stretch>
            <a:fillRect/>
          </a:stretch>
        </p:blipFill>
        <p:spPr>
          <a:xfrm>
            <a:off x="11342293" y="53231"/>
            <a:ext cx="847239" cy="689138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98B2-C522-4FB3-B893-7A0833BC00B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bldLvl="0" animBg="1"/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MG_256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91260" y="1736725"/>
            <a:ext cx="10701020" cy="5417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5758180" y="1353185"/>
            <a:ext cx="5316220" cy="68834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highlight>
                  <a:srgbClr val="FF00FF"/>
                </a:highlight>
                <a:latin typeface="iCiel Baliho Script" charset="0"/>
                <a:cs typeface="iCiel Baliho Script" charset="0"/>
              </a:rPr>
              <a:t>2. Văn bản “Huyện Trìa xử án”</a:t>
            </a:r>
            <a:endParaRPr lang="en-US" b="1" dirty="0">
              <a:solidFill>
                <a:schemeClr val="tx1"/>
              </a:solidFill>
              <a:highlight>
                <a:srgbClr val="FF00FF"/>
              </a:highlight>
              <a:latin typeface="iCiel Baliho Script" charset="0"/>
              <a:cs typeface="iCiel Baliho Script" charset="0"/>
            </a:endParaRPr>
          </a:p>
        </p:txBody>
      </p:sp>
      <p:pic>
        <p:nvPicPr>
          <p:cNvPr id="3076" name="Picture 2" descr="Soạn giả cải lương, thời vang bóng nay còn đâu! - Sài Gòn Tiếp Th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1" y="914400"/>
            <a:ext cx="1864519" cy="13787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5897245" y="3553460"/>
            <a:ext cx="1508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iCiel Baliho Script" charset="0"/>
                <a:cs typeface="iCiel Baliho Script" charset="0"/>
              </a:rPr>
              <a:t>HUYỆN TRÌA XỬ ÁN</a:t>
            </a:r>
            <a:endParaRPr lang="en-US" sz="2000" b="1" dirty="0">
              <a:latin typeface="iCiel Baliho Script" charset="0"/>
              <a:cs typeface="iCiel Baliho Script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661795" y="3895090"/>
            <a:ext cx="16922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iCiel Baliho Script" charset="0"/>
                <a:cs typeface="iCiel Baliho Script" charset="0"/>
              </a:rPr>
              <a:t>THUỘC LỚP THỨ XIII CỦA VỞ TUỒNG</a:t>
            </a:r>
            <a:endParaRPr lang="en-US" sz="1500" b="1" dirty="0">
              <a:latin typeface="iCiel Baliho Script" charset="0"/>
              <a:cs typeface="iCiel Baliho Script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724003" y="5132996"/>
            <a:ext cx="1451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iCiel Baliho Script" charset="0"/>
                <a:cs typeface="iCiel Baliho Script" charset="0"/>
              </a:rPr>
              <a:t>THUỘC THỂ LOẠI TUỒNG ĐỒ (HÀI)</a:t>
            </a:r>
            <a:endParaRPr lang="en-US" sz="1600" b="1" dirty="0">
              <a:latin typeface="iCiel Baliho Script" charset="0"/>
              <a:cs typeface="iCiel Baliho Script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813675" y="5464175"/>
            <a:ext cx="27584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iCiel Baliho Script" charset="0"/>
                <a:cs typeface="iCiel Baliho Script" charset="0"/>
              </a:rPr>
              <a:t>HUYỆN TRÌA MÊ MỆT TRƯỚC VẺ ĐẸP CỦA THỊ HẾN</a:t>
            </a:r>
            <a:endParaRPr lang="en-US" b="1" dirty="0">
              <a:latin typeface="iCiel Baliho Script" charset="0"/>
              <a:cs typeface="iCiel Baliho Script" charset="0"/>
            </a:endParaRPr>
          </a:p>
          <a:p>
            <a:pPr algn="ctr"/>
            <a:r>
              <a:rPr lang="en-US" sz="2000" b="1" dirty="0">
                <a:latin typeface="iCiel Baliho Script" charset="0"/>
                <a:cs typeface="iCiel Baliho Script" charset="0"/>
              </a:rPr>
              <a:t> =&gt; THA BỔNG CHO THỊ</a:t>
            </a:r>
            <a:endParaRPr lang="en-US" sz="2000" b="1" dirty="0">
              <a:latin typeface="iCiel Baliho Script" charset="0"/>
              <a:cs typeface="iCiel Baliho Script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248775" y="3756660"/>
            <a:ext cx="1991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iCiel Baliho Script" charset="0"/>
                <a:cs typeface="iCiel Baliho Script" charset="0"/>
              </a:rPr>
              <a:t>PHÊ PHÁN, CHÂM BIẾM</a:t>
            </a:r>
            <a:endParaRPr lang="en-US" sz="2400" b="1" dirty="0">
              <a:latin typeface="iCiel Baliho Script" charset="0"/>
              <a:cs typeface="iCiel Baliho Script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4767977" y="911940"/>
            <a:ext cx="5276548" cy="434913"/>
          </a:xfrm>
          <a:prstGeom prst="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I. </a:t>
            </a:r>
            <a:r>
              <a:rPr lang="en-US" sz="3000" b="1" dirty="0" err="1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Tìm</a:t>
            </a:r>
            <a:r>
              <a:rPr lang="en-US" sz="3000" b="1" dirty="0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hiểu</a:t>
            </a:r>
            <a:r>
              <a:rPr lang="en-US" sz="3000" b="1" dirty="0">
                <a:solidFill>
                  <a:schemeClr val="tx1"/>
                </a:solidFill>
                <a:latin typeface="iCiel Baliho Script" charset="0"/>
                <a:cs typeface="iCiel Baliho Script" charset="0"/>
              </a:rPr>
              <a:t> chung</a:t>
            </a:r>
            <a:endParaRPr lang="en-US" sz="3000" b="1" dirty="0">
              <a:solidFill>
                <a:schemeClr val="tx1"/>
              </a:solidFill>
              <a:latin typeface="iCiel Baliho Script" charset="0"/>
              <a:cs typeface="iCiel Baliho Script" charset="0"/>
            </a:endParaRPr>
          </a:p>
        </p:txBody>
      </p:sp>
      <p:sp>
        <p:nvSpPr>
          <p:cNvPr id="2" name="Freeform 3"/>
          <p:cNvSpPr/>
          <p:nvPr/>
        </p:nvSpPr>
        <p:spPr bwMode="auto">
          <a:xfrm>
            <a:off x="5087898" y="71677"/>
            <a:ext cx="3184603" cy="389226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rgbClr val="FBFB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iCiel Baliho Script" charset="0"/>
              <a:cs typeface="iCiel Baliho Script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460" y="0"/>
            <a:ext cx="12192000" cy="652321"/>
          </a:xfrm>
          <a:prstGeom prst="rect">
            <a:avLst/>
          </a:prstGeom>
          <a:solidFill>
            <a:srgbClr val="B1C1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iCiel Baliho Script" charset="0"/>
              <a:cs typeface="iCiel Baliho Script" charset="0"/>
            </a:endParaRPr>
          </a:p>
        </p:txBody>
      </p:sp>
      <p:sp>
        <p:nvSpPr>
          <p:cNvPr id="5" name="Freeform 3"/>
          <p:cNvSpPr/>
          <p:nvPr/>
        </p:nvSpPr>
        <p:spPr bwMode="auto">
          <a:xfrm>
            <a:off x="1893557" y="71677"/>
            <a:ext cx="1031590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iCiel Baliho Script" charset="0"/>
              <a:cs typeface="iCiel Baliho Script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15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iCiel Baliho Script" charset="0"/>
                <a:cs typeface="iCiel Baliho Script" charset="0"/>
              </a:endParaRPr>
            </a:p>
          </p:txBody>
        </p:sp>
        <p:sp>
          <p:nvSpPr>
            <p:cNvPr id="17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iCiel Baliho Script" charset="0"/>
                <a:cs typeface="iCiel Baliho Script" charset="0"/>
              </a:endParaRPr>
            </a:p>
          </p:txBody>
        </p:sp>
      </p:grpSp>
      <p:sp>
        <p:nvSpPr>
          <p:cNvPr id="18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iCiel Baliho Script" charset="0"/>
              <a:cs typeface="iCiel Baliho Scrip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iCiel Baliho Script" charset="0"/>
                <a:cs typeface="iCiel Baliho Script" charset="0"/>
              </a:rPr>
              <a:t>LỚP</a:t>
            </a:r>
            <a:endParaRPr lang="en-US" b="1">
              <a:latin typeface="iCiel Baliho Script" charset="0"/>
              <a:cs typeface="iCiel Baliho Script" charset="0"/>
            </a:endParaRPr>
          </a:p>
          <a:p>
            <a:pPr algn="ctr"/>
            <a:r>
              <a:rPr lang="en-US" b="1">
                <a:latin typeface="iCiel Baliho Script" charset="0"/>
                <a:cs typeface="iCiel Baliho Script" charset="0"/>
              </a:rPr>
              <a:t>10</a:t>
            </a:r>
            <a:endParaRPr lang="en-US" b="1">
              <a:latin typeface="iCiel Baliho Script" charset="0"/>
              <a:cs typeface="iCiel Baliho Script" charset="0"/>
            </a:endParaRPr>
          </a:p>
        </p:txBody>
      </p:sp>
      <p:sp>
        <p:nvSpPr>
          <p:cNvPr id="20" name="Rounded Rectangle 17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aliho Script" charset="0"/>
                <a:cs typeface="iCiel Baliho Script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aliho Script" charset="0"/>
              <a:cs typeface="iCiel Baliho Script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64715" y="461010"/>
            <a:ext cx="10044430" cy="536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NGHỆ THUẬT TRUYỀN THỐNG </a:t>
            </a:r>
            <a:b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</a:b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rocante" panose="02000000000000000000" charset="0"/>
              <a:cs typeface="iCiel Crocante" panose="0200000000000000000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6000" l="3125" r="96875">
                        <a14:foregroundMark x1="20536" y1="72000" x2="79018" y2="75556"/>
                        <a14:foregroundMark x1="17857" y1="68889" x2="17857" y2="76000"/>
                        <a14:foregroundMark x1="17411" y1="67556" x2="83482" y2="68000"/>
                        <a14:foregroundMark x1="86607" y1="67556" x2="82589" y2="72444"/>
                        <a14:foregroundMark x1="82143" y1="77333" x2="85268" y2="79111"/>
                        <a14:foregroundMark x1="37946" y1="36889" x2="38393" y2="60444"/>
                        <a14:foregroundMark x1="58929" y1="39556" x2="57143" y2="62667"/>
                        <a14:foregroundMark x1="68750" y1="47111" x2="70089" y2="59556"/>
                        <a14:foregroundMark x1="36607" y1="40889" x2="19643" y2="55556"/>
                        <a14:foregroundMark x1="42411" y1="46667" x2="45536" y2="59556"/>
                        <a14:foregroundMark x1="50000" y1="52889" x2="53125" y2="64889"/>
                        <a14:foregroundMark x1="74107" y1="52889" x2="75893" y2="59111"/>
                        <a14:foregroundMark x1="29464" y1="50667" x2="29018" y2="61778"/>
                        <a14:backgroundMark x1="87500" y1="67556" x2="87500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1" t="17646" r="10437" b="17595"/>
          <a:stretch>
            <a:fillRect/>
          </a:stretch>
        </p:blipFill>
        <p:spPr>
          <a:xfrm>
            <a:off x="11342293" y="53231"/>
            <a:ext cx="847239" cy="68913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98B2-C522-4FB3-B893-7A0833BC00BE}" type="slidenum">
              <a:rPr lang="en-US" smtClean="0">
                <a:latin typeface="iCiel Baliho Script" charset="0"/>
                <a:cs typeface="iCiel Baliho Script" charset="0"/>
              </a:rPr>
            </a:fld>
            <a:endParaRPr lang="en-US" smtClean="0">
              <a:latin typeface="iCiel Baliho Script" charset="0"/>
              <a:cs typeface="iCiel Baliho Script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5505450" y="5772150"/>
            <a:ext cx="1691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>
                <a:latin typeface="iCiel Baliho Script" charset="0"/>
                <a:cs typeface="iCiel Baliho Script" charset="0"/>
              </a:rPr>
              <a:t>CẢNH XỬ ÁN CỦA HUYỆN TRÌA</a:t>
            </a:r>
            <a:endParaRPr lang="en-US" b="1" dirty="0">
              <a:latin typeface="iCiel Baliho Script" charset="0"/>
              <a:cs typeface="iCiel Baliho Scrip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6" grpId="0"/>
      <p:bldP spid="7" grpId="1"/>
      <p:bldP spid="7" grpId="2"/>
      <p:bldP spid="8" grpId="1"/>
      <p:bldP spid="8" grpId="2"/>
      <p:bldP spid="10" grpId="1"/>
      <p:bldP spid="10" grpId="2"/>
      <p:bldP spid="11" grpId="1"/>
      <p:bldP spid="11" grpId="2"/>
      <p:bldP spid="13" grpId="0" bldLvl="0" animBg="1"/>
      <p:bldP spid="23" grpId="1"/>
      <p:bldP spid="2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047" y="1071540"/>
            <a:ext cx="837537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iCiel Baliho Script" charset="0"/>
                <a:cs typeface="iCiel Baliho Script" charset="0"/>
              </a:rPr>
              <a:t>Nêu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ví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dụ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về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lời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đối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thoại</a:t>
            </a:r>
            <a:r>
              <a:rPr lang="en-US" sz="2800" dirty="0">
                <a:latin typeface="iCiel Baliho Script" charset="0"/>
                <a:cs typeface="iCiel Baliho Script" charset="0"/>
              </a:rPr>
              <a:t>,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độc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thoại</a:t>
            </a:r>
            <a:r>
              <a:rPr lang="en-US" sz="2800" dirty="0">
                <a:latin typeface="iCiel Baliho Script" charset="0"/>
                <a:cs typeface="iCiel Baliho Script" charset="0"/>
              </a:rPr>
              <a:t>,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bàng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thoại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của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nhân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vật</a:t>
            </a:r>
            <a:endParaRPr lang="en-US" sz="2800" b="1" dirty="0" err="1">
              <a:effectLst/>
              <a:latin typeface="iCiel Baliho Script" charset="0"/>
              <a:ea typeface="SimSun" panose="02010600030101010101" pitchFamily="2" charset="-122"/>
              <a:cs typeface="iCiel Baliho Script" charset="0"/>
            </a:endParaRPr>
          </a:p>
        </p:txBody>
      </p:sp>
      <p:pic>
        <p:nvPicPr>
          <p:cNvPr id="15362" name="Picture 2" descr="8 Kỹ năng làm việc nhóm năng suất và hiệu quả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452" y="778565"/>
            <a:ext cx="333954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76651" y="2693788"/>
          <a:ext cx="8149189" cy="258046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60430"/>
                <a:gridCol w="2553199"/>
                <a:gridCol w="2635560"/>
              </a:tblGrid>
              <a:tr h="6958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  <a:latin typeface="Playball" charset="0"/>
                          <a:cs typeface="Playball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Playball" charset="0"/>
                          <a:cs typeface="Playball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Playball" charset="0"/>
                          <a:cs typeface="Playball" charset="0"/>
                        </a:rPr>
                        <a:t>thoại</a:t>
                      </a:r>
                      <a:endParaRPr lang="en-US" sz="3200" dirty="0" err="1">
                        <a:effectLst/>
                        <a:latin typeface="Playball" charset="0"/>
                        <a:ea typeface="SimSun" panose="02010600030101010101" pitchFamily="2" charset="-122"/>
                        <a:cs typeface="Playbal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50000"/>
                        </a:lnSpc>
                      </a:pPr>
                      <a:r>
                        <a:rPr lang="en-US" sz="3200">
                          <a:effectLst/>
                          <a:latin typeface="Playball" charset="0"/>
                          <a:cs typeface="Playball" charset="0"/>
                        </a:rPr>
                        <a:t>Độc thoại</a:t>
                      </a:r>
                      <a:endParaRPr lang="en-US" sz="3200">
                        <a:effectLst/>
                        <a:latin typeface="Playball" charset="0"/>
                        <a:ea typeface="SimSun" panose="02010600030101010101" pitchFamily="2" charset="-122"/>
                        <a:cs typeface="Playbal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>
                          <a:effectLst/>
                          <a:latin typeface="Playball" charset="0"/>
                          <a:cs typeface="Playball" charset="0"/>
                        </a:rPr>
                        <a:t>Bàng thoại</a:t>
                      </a:r>
                      <a:endParaRPr lang="en-US" sz="3200">
                        <a:effectLst/>
                        <a:latin typeface="Playball" charset="0"/>
                        <a:ea typeface="SimSun" panose="02010600030101010101" pitchFamily="2" charset="-122"/>
                        <a:cs typeface="Playball" charset="0"/>
                      </a:endParaRPr>
                    </a:p>
                  </a:txBody>
                  <a:tcPr marL="68580" marR="68580" marT="0" marB="0"/>
                </a:tc>
              </a:tr>
              <a:tr h="18846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</a:pPr>
                      <a:r>
                        <a:rPr lang="vi-VN" sz="2400" dirty="0">
                          <a:effectLst/>
                        </a:rPr>
                        <a:t>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7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077" y="728005"/>
            <a:ext cx="837537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iCiel Baliho Script" charset="0"/>
                <a:cs typeface="iCiel Baliho Script" charset="0"/>
              </a:rPr>
              <a:t>Nêu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ví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dụ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về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lời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đối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thoại</a:t>
            </a:r>
            <a:r>
              <a:rPr lang="en-US" sz="2800" dirty="0">
                <a:latin typeface="iCiel Baliho Script" charset="0"/>
                <a:cs typeface="iCiel Baliho Script" charset="0"/>
              </a:rPr>
              <a:t>,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độc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thoại</a:t>
            </a:r>
            <a:r>
              <a:rPr lang="en-US" sz="2800" dirty="0">
                <a:latin typeface="iCiel Baliho Script" charset="0"/>
                <a:cs typeface="iCiel Baliho Script" charset="0"/>
              </a:rPr>
              <a:t>,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bàng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thoại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của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nhân</a:t>
            </a:r>
            <a:r>
              <a:rPr lang="en-US" sz="2800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dirty="0" err="1">
                <a:latin typeface="iCiel Baliho Script" charset="0"/>
                <a:cs typeface="iCiel Baliho Script" charset="0"/>
              </a:rPr>
              <a:t>vật</a:t>
            </a:r>
            <a:endParaRPr lang="en-US" sz="2800" b="1" dirty="0">
              <a:effectLst/>
              <a:latin typeface="iCiel Baliho Script" charset="0"/>
              <a:ea typeface="SimSun" panose="02010600030101010101" pitchFamily="2" charset="-122"/>
              <a:cs typeface="iCiel Baliho Script" charset="0"/>
            </a:endParaRPr>
          </a:p>
        </p:txBody>
      </p:sp>
      <p:pic>
        <p:nvPicPr>
          <p:cNvPr id="15362" name="Picture 2" descr="8 Kỹ năng làm việc nhóm năng suất và hiệu quả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452" y="778565"/>
            <a:ext cx="333954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 NGẪM VÀ PHẢN HỒI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12211" y="1869558"/>
          <a:ext cx="8174589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9657"/>
                <a:gridCol w="2561157"/>
                <a:gridCol w="26437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Playball" charset="0"/>
                          <a:cs typeface="Playball" charset="0"/>
                        </a:rPr>
                        <a:t>Đối thoại</a:t>
                      </a:r>
                      <a:endParaRPr lang="en-US" sz="2400">
                        <a:effectLst/>
                        <a:latin typeface="Playball" charset="0"/>
                        <a:ea typeface="SimSun" panose="02010600030101010101" pitchFamily="2" charset="-122"/>
                        <a:cs typeface="Playbal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Playball" charset="0"/>
                          <a:cs typeface="Playball" charset="0"/>
                        </a:rPr>
                        <a:t>Độc thoại</a:t>
                      </a:r>
                      <a:endParaRPr lang="en-US" sz="2400">
                        <a:effectLst/>
                        <a:latin typeface="Playball" charset="0"/>
                        <a:ea typeface="SimSun" panose="02010600030101010101" pitchFamily="2" charset="-122"/>
                        <a:cs typeface="Playball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Playball" charset="0"/>
                          <a:cs typeface="Playball" charset="0"/>
                        </a:rPr>
                        <a:t>Bàng thoại</a:t>
                      </a:r>
                      <a:endParaRPr lang="en-US" sz="2400">
                        <a:effectLst/>
                        <a:latin typeface="Playball" charset="0"/>
                        <a:ea typeface="SimSun" panose="02010600030101010101" pitchFamily="2" charset="-122"/>
                        <a:cs typeface="Playball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Đế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: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Bắt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tới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chốn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huyện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nha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,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Xin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ngài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ra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xử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đoàn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Huyện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Trìa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: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Thôi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đây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đã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biết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Lựa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đó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iCiel Baliho Script" charset="0"/>
                          <a:cs typeface="iCiel Baliho Script" charset="0"/>
                        </a:rPr>
                        <a:t>thưa</a:t>
                      </a:r>
                      <a:endParaRPr lang="en-US" sz="2400" b="0" dirty="0" err="1">
                        <a:solidFill>
                          <a:schemeClr val="tx1"/>
                        </a:solidFill>
                        <a:effectLst/>
                        <a:latin typeface="iCiel Baliho Script" charset="0"/>
                        <a:ea typeface="SimSun" panose="02010600030101010101" pitchFamily="2" charset="-122"/>
                        <a:cs typeface="iCiel Baliho Script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Mụ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đà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nên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tệ</a:t>
                      </a:r>
                      <a:endParaRPr lang="en-US" sz="2400" dirty="0"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indent="8890"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Ông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Huyện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cũng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xằng</a:t>
                      </a:r>
                      <a:endParaRPr lang="en-US" sz="2400" dirty="0"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indent="8890"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Phen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ông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thú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lang</a:t>
                      </a:r>
                      <a:endParaRPr lang="en-US" sz="2400" dirty="0"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indent="8890"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Huếch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mụ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ắt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râu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trụi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lủi</a:t>
                      </a:r>
                      <a:endParaRPr lang="en-US" sz="2400" dirty="0"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 fontAlgn="base">
                        <a:lnSpc>
                          <a:spcPct val="150000"/>
                        </a:lnSpc>
                      </a:pPr>
                      <a:r>
                        <a:rPr lang="vi-VN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. </a:t>
                      </a:r>
                      <a:endParaRPr lang="vi-VN" sz="2400" dirty="0">
                        <a:effectLst/>
                        <a:latin typeface="iCiel Baliho Script" charset="0"/>
                        <a:ea typeface="SimSun" panose="02010600030101010101" pitchFamily="2" charset="-122"/>
                        <a:cs typeface="iCiel Baliho Script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Tri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huyện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mỗ</a:t>
                      </a:r>
                      <a:endParaRPr lang="en-US" sz="2400" dirty="0"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khen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khen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ta:</a:t>
                      </a:r>
                      <a:endParaRPr lang="en-US" sz="2400" dirty="0"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Cầm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ngày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tháng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,</a:t>
                      </a:r>
                      <a:endParaRPr lang="en-US" sz="2400" dirty="0">
                        <a:effectLst/>
                        <a:latin typeface="iCiel Baliho Script" charset="0"/>
                        <a:cs typeface="iCiel Baliho Script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Hoa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nguyệt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mai</a:t>
                      </a:r>
                      <a:r>
                        <a:rPr lang="en-US" sz="2400" dirty="0">
                          <a:effectLst/>
                          <a:latin typeface="iCiel Baliho Script" charset="0"/>
                          <a:cs typeface="iCiel Baliho Script" charset="0"/>
                        </a:rPr>
                        <a:t> thong </a:t>
                      </a:r>
                      <a:r>
                        <a:rPr lang="en-US" sz="2400" dirty="0" err="1">
                          <a:effectLst/>
                          <a:latin typeface="iCiel Baliho Script" charset="0"/>
                          <a:cs typeface="iCiel Baliho Script" charset="0"/>
                        </a:rPr>
                        <a:t>thả</a:t>
                      </a:r>
                      <a:endParaRPr lang="en-US" sz="2400" dirty="0" err="1">
                        <a:effectLst/>
                        <a:latin typeface="iCiel Baliho Script" charset="0"/>
                        <a:ea typeface="SimSun" panose="02010600030101010101" pitchFamily="2" charset="-122"/>
                        <a:cs typeface="iCiel Baliho Script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7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9732" y="2150174"/>
            <a:ext cx="688556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lượt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iCiel Baliho Script" charset="0"/>
              <a:cs typeface="iCiel Baliho Scrip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345" y="2734945"/>
            <a:ext cx="11751945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Nhân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vật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Huyện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Trìa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có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số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lượt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lời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nhiều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nhất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vì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đây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là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trong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phiên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xử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án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,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thuộc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bổn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phận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của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Huyện</a:t>
            </a:r>
            <a:r>
              <a:rPr lang="en-US" sz="2800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Trìa</a:t>
            </a:r>
            <a:endParaRPr lang="en-US" sz="2800" dirty="0">
              <a:effectLst/>
              <a:latin typeface="iCiel Baliho Script" charset="0"/>
              <a:ea typeface="SimSun" panose="02010600030101010101" pitchFamily="2" charset="-122"/>
              <a:cs typeface="iCiel Baliho Script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Huyện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Trìa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là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người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cầm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cân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nảy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mực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vừa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ba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hoa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vừa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muốn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làm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ra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vẻ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công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minh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vừa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muốn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tán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tỉnh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lấy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lòng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Thị</a:t>
            </a:r>
            <a:r>
              <a:rPr lang="en-US" sz="2800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Hến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, lấn át Đề Hầu, dọa dẫm Trùm Sò,... Huyện Tr</a:t>
            </a:r>
            <a:r>
              <a:rPr lang="en-US" alt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ì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a n</a:t>
            </a:r>
            <a:r>
              <a:rPr lang="en-US" alt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ắ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 giữ, thích nói gì thì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thì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nói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,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miệng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nhà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quan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có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gang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có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thép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,...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tác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giả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dân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gian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muốn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lật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tẩy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bản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chất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của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Huyện Trìa,… </a:t>
            </a:r>
            <a:endParaRPr lang="en-US" sz="2800" dirty="0"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400" y="2040835"/>
            <a:ext cx="7175500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mang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vần</a:t>
            </a:r>
            <a:endParaRPr lang="en-US" sz="2800" b="1" dirty="0">
              <a:solidFill>
                <a:srgbClr val="FF0000"/>
              </a:solidFill>
              <a:effectLst/>
              <a:latin typeface="iCiel Baliho Script" charset="0"/>
              <a:ea typeface="SimSun" panose="02010600030101010101" pitchFamily="2" charset="-122"/>
              <a:cs typeface="iCiel Baliho Scrip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9125" y="4587875"/>
            <a:ext cx="865187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Đây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gieo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vần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''a''.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Cách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gieo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vần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đặc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trưng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thơ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 ca</a:t>
            </a:r>
            <a:endParaRPr lang="en-US" sz="2800" b="1" dirty="0">
              <a:solidFill>
                <a:schemeClr val="tx2"/>
              </a:solidFill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400" y="2040835"/>
            <a:ext cx="717550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riêng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ngoặc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đơn</a:t>
            </a:r>
            <a:endParaRPr lang="en-US" sz="2800" b="1" dirty="0">
              <a:solidFill>
                <a:srgbClr val="FF0000"/>
              </a:solidFill>
              <a:effectLst/>
              <a:latin typeface="iCiel Baliho Script" charset="0"/>
              <a:ea typeface="SimSun" panose="02010600030101010101" pitchFamily="2" charset="-122"/>
              <a:cs typeface="iCiel Baliho Scrip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7570" y="3762375"/>
            <a:ext cx="9578975" cy="259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9110" indent="-457200" algn="just">
              <a:spcBef>
                <a:spcPts val="305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Cách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thêm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từ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trong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ngoặc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đơn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tăng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tính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khẩu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ngữ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và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mức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độ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thân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mật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trong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lời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Huyện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Trìa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Thị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Hến.</a:t>
            </a:r>
            <a:endParaRPr lang="en-US" sz="3200" b="1" dirty="0">
              <a:solidFill>
                <a:schemeClr val="tx2"/>
              </a:solidFill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  <a:p>
            <a:pPr marL="499110" indent="-457200" algn="just">
              <a:spcBef>
                <a:spcPts val="305"/>
              </a:spcBef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Chỉ có hai nhân vật nói một mình là Huyện và Đề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. </a:t>
            </a:r>
            <a:r>
              <a:rPr 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Đây như đoạn đệm chuyển lời trong tuồng, nâng cảm xúc của nhân vật lên cao</a:t>
            </a:r>
            <a:r>
              <a:rPr lang="en-US" alt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.</a:t>
            </a:r>
            <a:endParaRPr lang="en-US" altLang="vi-VN" sz="3200" b="1" dirty="0">
              <a:solidFill>
                <a:schemeClr val="tx2"/>
              </a:solidFill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300" y="2452066"/>
            <a:ext cx="1069340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hỉ ra mâu thuẫn giữa các nhân vật trước và trong phiên toà; </a:t>
            </a:r>
            <a:br>
              <a:rPr lang="en-US" sz="36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</a:br>
            <a:r>
              <a:rPr lang="vi-VN" sz="36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phân tích nguyên nhân làm nảy sinh, chuyển hoá màu thuẫn.</a:t>
            </a:r>
            <a:endParaRPr lang="vi-VN" sz="3600" b="1" dirty="0">
              <a:solidFill>
                <a:srgbClr val="FF0000"/>
              </a:solidFill>
              <a:effectLst/>
              <a:latin typeface="iCiel Baliho Script" charset="0"/>
              <a:ea typeface="Times New Roman" panose="02020603050405020304" pitchFamily="18" charset="0"/>
              <a:cs typeface="iCiel Baliho Script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32" y="2121463"/>
            <a:ext cx="8168268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Trước phiên toà, các mâu thuẫn nảy sinh chồng chéo, liên quan đến vụ bắt giữ</a:t>
            </a:r>
            <a:endParaRPr lang="vi-VN" sz="3200" b="1" dirty="0">
              <a:solidFill>
                <a:schemeClr val="tx2"/>
              </a:solidFill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</p:txBody>
      </p:sp>
      <p:pic>
        <p:nvPicPr>
          <p:cNvPr id="10242" name="Picture 2" descr="Huyện Trìa xử án - tác giả, nội dung, bố cục, tóm tắt, dàn ý | Ngữ Văn 10 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4" y="3069328"/>
            <a:ext cx="70199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2395B-93B1-4EFB-857C-0A2880633600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471" y="2281600"/>
            <a:ext cx="7275530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vi-VN" sz="2800" b="1" i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Kiện tụng:</a:t>
            </a:r>
            <a:r>
              <a:rPr lang="en-US" sz="2800" b="1" i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b="1" i="1" dirty="0">
              <a:solidFill>
                <a:schemeClr val="tx2"/>
              </a:solidFill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Mâu thuẫn giữa trộm Ốc, Lữ Ngao với vợ chồng Trùm Sò, L</a:t>
            </a:r>
            <a:r>
              <a:rPr lang="en-US" alt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í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Hà [1]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l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Mâu thuẫn giữa vợ chồng Trùm Sò, Lí Hà với Thị Hến [2] – Mâu thuẫn giữa vợ chồng Trùm Sò, Lí Hà với Đề Hầu [3]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</p:txBody>
      </p:sp>
      <p:pic>
        <p:nvPicPr>
          <p:cNvPr id="11266" name="Picture 2" descr="Bài tập Huyện Trìa xử án có đáp án | VietJac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1828800"/>
            <a:ext cx="4092797" cy="49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4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900" y="2507575"/>
            <a:ext cx="11341100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Trong phiên toà, các mâu thuẫn cũ tiếp tục phát triển:</a:t>
            </a:r>
            <a:r>
              <a:rPr lang="en-US" sz="2800" b="1" dirty="0">
                <a:solidFill>
                  <a:srgbClr val="FF0000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b="1" dirty="0">
              <a:solidFill>
                <a:srgbClr val="FF0000"/>
              </a:solidFill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Mâu thuẫn giữa vợ chồng Trùm Sò, Lí Hà với Thị Hến [2] – Mâu thuẫn giữa vợ chồng Trùm Sò, Lí Hà với Đề Hầu [3]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Đồng thời nảy sinh thêm các mâu thuẫn mới: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Mâu thuẫn Huyện Tr</a:t>
            </a:r>
            <a:r>
              <a:rPr lang="en-US" alt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ì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a với Đề H</a:t>
            </a:r>
            <a:r>
              <a:rPr lang="en-US" alt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ầu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[4]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Mâu thuẫn Huyện Trìa với vợ chồng Trùm Sò [5]</a:t>
            </a:r>
            <a:r>
              <a:rPr lang="en-US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800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40835"/>
            <a:ext cx="717550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Nguyên nhân làm nảy sinh mâu thuẫn mới và trở thành màu thuẫn chính trong các màn kịch</a:t>
            </a:r>
            <a:r>
              <a:rPr lang="vi-VN" sz="2800" dirty="0">
                <a:solidFill>
                  <a:srgbClr val="FF0000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endParaRPr lang="vi-VN" sz="2800" dirty="0">
              <a:solidFill>
                <a:srgbClr val="FF0000"/>
              </a:solidFill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D</a:t>
            </a:r>
            <a:r>
              <a:rPr lang="vi-VN" sz="2800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o Đề Hầu và Huyện Trìa đều mê nhan sắc Thị Hến, đều muốn lấy lòng, ban ơn cho thị và xử ép Trùm Sò. </a:t>
            </a:r>
            <a:endParaRPr lang="en-US" sz="2800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</p:txBody>
      </p:sp>
      <p:pic>
        <p:nvPicPr>
          <p:cNvPr id="12290" name="Picture 2" descr="Tiếng cười dân gian thâm thúy trong kịch 'Nghêu, Sò, Ốc, Hến' - VnExpress 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2072734"/>
            <a:ext cx="4078287" cy="45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8939" y="703819"/>
            <a:ext cx="5156793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Nhân vật Huyện Tr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ì</a:t>
            </a:r>
            <a:r>
              <a:rPr lang="vi-VN" sz="2800" b="1" dirty="0">
                <a:solidFill>
                  <a:srgbClr val="FF0000"/>
                </a:solidFill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a</a:t>
            </a:r>
            <a:endParaRPr lang="en-US" sz="2800" b="1" dirty="0">
              <a:solidFill>
                <a:srgbClr val="FF0000"/>
              </a:solidFill>
              <a:effectLst/>
              <a:latin typeface="iCiel Baliho Script" charset="0"/>
              <a:ea typeface="SimSun" panose="02010600030101010101" pitchFamily="2" charset="-122"/>
              <a:cs typeface="iCiel Baliho Scrip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06" y="1209743"/>
            <a:ext cx="7512494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Huyện Tr</a:t>
            </a:r>
            <a:r>
              <a:rPr lang="en-US" alt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ì</a:t>
            </a:r>
            <a:r>
              <a:rPr 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a là viên quan mang nhiều thói hư tật xấu như háo sắc, dại gái, sợ vợ; tham tiền; thích nhàn hạ hưởng thụ, chểnh mảng việc công; đội trên (lo lót quan trên) đạp dưới (mắng nhiếc thuộc cấp); xử án ăn tiền, bất cần luật lệ,...</a:t>
            </a:r>
            <a:r>
              <a:rPr lang="en-US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2400" b="1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Quan huyện Trìa xử kiện bất minh. Vì háo sắc, Huyện Tr</a:t>
            </a:r>
            <a:r>
              <a:rPr lang="en-US" alt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ì</a:t>
            </a:r>
            <a:r>
              <a:rPr 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a ngang nhiên biến công đường thành nơi tán tỉnh gái goá, xét xử thiên vị, tuỳ tiện, bất minh</a:t>
            </a:r>
            <a:r>
              <a:rPr lang="en-US" sz="2400" b="1" dirty="0">
                <a:effectLst/>
                <a:latin typeface="Playball" charset="0"/>
                <a:ea typeface="SimSun" panose="02010600030101010101" pitchFamily="2" charset="-122"/>
                <a:cs typeface="Playball" charset="0"/>
              </a:rPr>
              <a:t>.</a:t>
            </a:r>
            <a:endParaRPr lang="en-US" sz="2400" b="1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b="1" dirty="0">
              <a:effectLst/>
              <a:latin typeface="Playball" charset="0"/>
              <a:ea typeface="SimSun" panose="02010600030101010101" pitchFamily="2" charset="-122"/>
              <a:cs typeface="Playball" charset="0"/>
            </a:endParaRPr>
          </a:p>
          <a:p>
            <a:pPr marL="342900" lvl="0" indent="-342900" algn="just" fontAlgn="base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 err="1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Nhân</a:t>
            </a:r>
            <a:r>
              <a:rPr lang="en-US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vật Huyện Tr</a:t>
            </a:r>
            <a:r>
              <a:rPr lang="en-US" alt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ì</a:t>
            </a:r>
            <a:r>
              <a:rPr lang="vi-VN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a – một hình tượng biếm hoạ có ý nghĩa phê phán sâu sắc</a:t>
            </a:r>
            <a:r>
              <a:rPr lang="en-US" sz="2400" b="1" dirty="0"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.</a:t>
            </a:r>
            <a:endParaRPr lang="en-US" sz="2400" b="1" dirty="0"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</p:txBody>
      </p:sp>
      <p:pic>
        <p:nvPicPr>
          <p:cNvPr id="13314" name="Picture 2" descr="Ngao Sò Ốc Hến' - Gian nan mới có tiếng cườ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1409700"/>
            <a:ext cx="342265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7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03471" y="11083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400" y="2040890"/>
            <a:ext cx="812609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Xác định và nhận xét tình cảm, cảm xúc của tác giả thể hiện qua ngôn ngữ kịch</a:t>
            </a:r>
            <a:r>
              <a:rPr lang="en-US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 t</a:t>
            </a:r>
            <a:r>
              <a:rPr lang="vi-VN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rong </a:t>
            </a:r>
            <a:r>
              <a:rPr lang="en-US" altLang="vi-VN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“</a:t>
            </a:r>
            <a:r>
              <a:rPr lang="vi-VN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Huyện Tr</a:t>
            </a:r>
            <a:r>
              <a:rPr lang="en-US" sz="2800" b="1" dirty="0">
                <a:solidFill>
                  <a:srgbClr val="FF0000"/>
                </a:solidFill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ì</a:t>
            </a:r>
            <a:r>
              <a:rPr lang="vi-VN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a xử án</a:t>
            </a:r>
            <a:r>
              <a:rPr lang="en-US" altLang="vi-VN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”</a:t>
            </a:r>
            <a:endParaRPr lang="en-US" altLang="vi-VN" sz="2800" b="1" dirty="0">
              <a:solidFill>
                <a:srgbClr val="FF0000"/>
              </a:solidFill>
              <a:effectLst/>
              <a:latin typeface="iCiel Baliho Script" charset="0"/>
              <a:ea typeface="Times New Roman" panose="02020603050405020304" pitchFamily="18" charset="0"/>
              <a:cs typeface="iCiel Baliho Scrip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8300" y="3762629"/>
            <a:ext cx="8801100" cy="206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algn="just">
              <a:spcBef>
                <a:spcPts val="305"/>
              </a:spcBef>
            </a:pPr>
            <a:r>
              <a:rPr 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Huyện Tr</a:t>
            </a:r>
            <a:r>
              <a:rPr lang="en-US" alt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ì</a:t>
            </a:r>
            <a:r>
              <a:rPr 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a – Đề Hầu, những kẻ “cầm cân nảy mực” thực thi công lí phê phán, cười cợt. Cách miêu tả các nét tính cách của Huyện Tr</a:t>
            </a:r>
            <a:r>
              <a:rPr lang="en-US" alt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ì</a:t>
            </a:r>
            <a:r>
              <a:rPr lang="vi-VN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a qua bàng thoại, độc thoại, đối thoại cho thấy điều đó.</a:t>
            </a:r>
            <a:r>
              <a:rPr lang="en-US" sz="32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 </a:t>
            </a:r>
            <a:endParaRPr lang="en-US" sz="3200" b="1" dirty="0">
              <a:solidFill>
                <a:schemeClr val="tx2"/>
              </a:solidFill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cách xây dựng và duy trì môi trường làm việc nhóm hiệu quả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3338"/>
            <a:ext cx="11430000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 bwMode="auto">
          <a:xfrm>
            <a:off x="2547921" y="87973"/>
            <a:ext cx="9644523" cy="616877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SUY NGẪM VÀ PHẢN HỒI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400" y="2040835"/>
            <a:ext cx="880110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/>
                <a:latin typeface="iCiel Baliho Script" charset="0"/>
                <a:ea typeface="Times New Roman" panose="02020603050405020304" pitchFamily="18" charset="0"/>
                <a:cs typeface="iCiel Baliho Script" charset="0"/>
              </a:rPr>
              <a:t>So sánh hai đoạn thoại của “bên nguyên” (vợ chồng Trùm Sò, nạn nhân mất của), “bên bị” (Thị Hến mua chứa của gian từ tên trộm Ốc)</a:t>
            </a:r>
            <a:endParaRPr lang="vi-VN" sz="2800" b="1" i="1" dirty="0">
              <a:solidFill>
                <a:srgbClr val="FF0000"/>
              </a:solidFill>
              <a:effectLst/>
              <a:latin typeface="iCiel Baliho Script" charset="0"/>
              <a:ea typeface="Times New Roman" panose="02020603050405020304" pitchFamily="18" charset="0"/>
              <a:cs typeface="iCiel Baliho Scrip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8270" y="3154934"/>
            <a:ext cx="8801100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Thị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Hến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được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tha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bổng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khi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Trùm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Sò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không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lại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được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cải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đã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mất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Huyện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Trìa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xử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án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dựa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vào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tham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mê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dục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vọng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Thị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Hến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còn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Trùm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Sò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chỉ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than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trời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sự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bất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lực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tuân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theo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phán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quyết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kết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quả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không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hề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sự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công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bằng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liêm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chính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mà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chỉ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ham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mê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cảm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tính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tự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ý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quyết</a:t>
            </a:r>
            <a:r>
              <a:rPr lang="en-US" sz="2800" b="1" dirty="0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layball" charset="0"/>
                <a:ea typeface="Times New Roman" panose="02020603050405020304" pitchFamily="18" charset="0"/>
                <a:cs typeface="Playball" charset="0"/>
              </a:rPr>
              <a:t>định.</a:t>
            </a:r>
            <a:endParaRPr lang="en-US" sz="2800" b="1" dirty="0" err="1">
              <a:solidFill>
                <a:schemeClr val="tx2"/>
              </a:solidFill>
              <a:effectLst/>
              <a:latin typeface="Playball" charset="0"/>
              <a:ea typeface="Times New Roman" panose="02020603050405020304" pitchFamily="18" charset="0"/>
              <a:cs typeface="Playball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ATE Đỏ Sân Khấu Backdrop Đám Cưới Sang Trọng Nhiếp Ảnh Nền Đỏ Thảm Phông  Nền Rèm Màu Xanh Background đối với Photo Studio|curtain background|wedding  photography backgroundbackgrounds red - AliExpre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7381" r="10540" b="20471"/>
          <a:stretch>
            <a:fillRect/>
          </a:stretch>
        </p:blipFill>
        <p:spPr bwMode="auto">
          <a:xfrm>
            <a:off x="17460" y="53340"/>
            <a:ext cx="12172071" cy="67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3"/>
          <p:cNvSpPr/>
          <p:nvPr/>
        </p:nvSpPr>
        <p:spPr bwMode="auto">
          <a:xfrm>
            <a:off x="2019411" y="110833"/>
            <a:ext cx="1012858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LUYỆN TẬP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rocante" panose="02000000000000000000" charset="0"/>
              <a:cs typeface="iCiel Crocante" panose="0200000000000000000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256" y="4074784"/>
            <a:ext cx="10376452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090" algn="just"/>
            <a:r>
              <a:rPr lang="en-US" sz="2800" b="0" kern="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kern="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800" b="0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kern="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 Hà - Nơi Gìn Giữ Nghệ Thuật Tuồng Cổ </a:t>
            </a:r>
            <a:endParaRPr lang="en-US" sz="2800" b="1" kern="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algn="just"/>
            <a:r>
              <a:rPr lang="vi-VN" sz="2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https://www.youtube.com/watch?v=BN2nJr1-oq4&amp;t=19s</a:t>
            </a:r>
            <a:endParaRPr lang="en-US" sz="2800" b="1" kern="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7150" y="1136650"/>
            <a:ext cx="5528945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1. T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hực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hiện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vẽ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sơ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đồ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tư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duy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về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đặc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trưng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thể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loại</a:t>
            </a:r>
            <a:r>
              <a:rPr lang="en-US" sz="2800" b="1" dirty="0">
                <a:effectLst/>
                <a:latin typeface="iCiel Baliho Script" charset="0"/>
                <a:ea typeface="SimSun" panose="02010600030101010101" pitchFamily="2" charset="-122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tuồng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được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thể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hiện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qua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văn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bản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“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Huyện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Trìa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xử</a:t>
            </a:r>
            <a:r>
              <a:rPr lang="en-US" sz="2800" b="1" dirty="0">
                <a:latin typeface="iCiel Baliho Script" charset="0"/>
                <a:cs typeface="iCiel Baliho Script" charset="0"/>
              </a:rPr>
              <a:t> </a:t>
            </a:r>
            <a:r>
              <a:rPr lang="en-US" sz="2800" b="1" dirty="0" err="1">
                <a:latin typeface="iCiel Baliho Script" charset="0"/>
                <a:cs typeface="iCiel Baliho Script" charset="0"/>
              </a:rPr>
              <a:t>án”.</a:t>
            </a:r>
            <a:endParaRPr lang="en-US" sz="2800" b="1" dirty="0" err="1">
              <a:latin typeface="iCiel Baliho Script" charset="0"/>
              <a:cs typeface="iCiel Baliho Script" charset="0"/>
            </a:endParaRPr>
          </a:p>
          <a:p>
            <a:pPr algn="just"/>
            <a:endParaRPr lang="en-US" sz="2800" b="1" dirty="0" err="1">
              <a:latin typeface="iCiel Baliho Script" charset="0"/>
              <a:cs typeface="iCiel Baliho Script" charset="0"/>
            </a:endParaRPr>
          </a:p>
          <a:p>
            <a:pPr algn="just"/>
            <a:r>
              <a:rPr lang="en-US" sz="2800" b="1" dirty="0">
                <a:latin typeface="iCiel Baliho Script" charset="0"/>
                <a:cs typeface="iCiel Baliho Script" charset="0"/>
              </a:rPr>
              <a:t>2. Viết một đoạn văn (khoảng 200 chữ) trình bày ý kiến của em về việc bảo tồn một loại hình nghệ thuật, một nhạc cụ, một kiểu trang phục,...</a:t>
            </a:r>
            <a:endParaRPr lang="en-US" sz="2800" b="1" dirty="0">
              <a:latin typeface="iCiel Baliho Script" charset="0"/>
              <a:cs typeface="iCiel Baliho Script" charset="0"/>
            </a:endParaRPr>
          </a:p>
        </p:txBody>
      </p:sp>
      <p:pic>
        <p:nvPicPr>
          <p:cNvPr id="20482" name="Picture 2" descr="Phương pháp học tập hiệu quả bằng sơ đồ tư duy (mindmap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40" y="4651375"/>
            <a:ext cx="308038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3"/>
          <p:cNvSpPr/>
          <p:nvPr/>
        </p:nvSpPr>
        <p:spPr bwMode="auto">
          <a:xfrm>
            <a:off x="2547477" y="66090"/>
            <a:ext cx="9644523" cy="538524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LUYỆN TẬP</a:t>
            </a:r>
            <a:endParaRPr lang="en-US" sz="3200" dirty="0">
              <a:latin typeface="iCiel Crocante" panose="02000000000000000000" charset="0"/>
              <a:cs typeface="iCiel Crocante" panose="02000000000000000000" charset="0"/>
            </a:endParaRPr>
          </a:p>
        </p:txBody>
      </p:sp>
      <p:pic>
        <p:nvPicPr>
          <p:cNvPr id="14338" name="Picture 2" descr="Soạn bài Huyện Trìa xử án - Chân trời sáng tạo 10 - Ha Tien Venice Vil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7" y="1574800"/>
            <a:ext cx="5968093" cy="52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0">
            <a:off x="685800" y="746175"/>
            <a:ext cx="5410200" cy="5464849"/>
            <a:chOff x="0" y="0"/>
            <a:chExt cx="62865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7480" y="-19049"/>
              <a:ext cx="6493510" cy="6442710"/>
            </a:xfrm>
            <a:custGeom>
              <a:avLst/>
              <a:gdLst/>
              <a:ahLst/>
              <a:cxnLst/>
              <a:rect l="l" t="t" r="r" b="b"/>
              <a:pathLst>
                <a:path w="6493510" h="6442710">
                  <a:moveTo>
                    <a:pt x="6424930" y="3939539"/>
                  </a:moveTo>
                  <a:cubicBezTo>
                    <a:pt x="6150610" y="4605019"/>
                    <a:pt x="5850890" y="5260339"/>
                    <a:pt x="5519420" y="5897879"/>
                  </a:cubicBezTo>
                  <a:cubicBezTo>
                    <a:pt x="5245100" y="6327139"/>
                    <a:pt x="4709160" y="6226809"/>
                    <a:pt x="4486910" y="5800089"/>
                  </a:cubicBezTo>
                  <a:cubicBezTo>
                    <a:pt x="4116070" y="6037579"/>
                    <a:pt x="3705860" y="6219189"/>
                    <a:pt x="3285490" y="6348729"/>
                  </a:cubicBezTo>
                  <a:cubicBezTo>
                    <a:pt x="2970530" y="6442709"/>
                    <a:pt x="2627630" y="6210299"/>
                    <a:pt x="2585720" y="5887719"/>
                  </a:cubicBezTo>
                  <a:cubicBezTo>
                    <a:pt x="2332990" y="6042660"/>
                    <a:pt x="1969770" y="5947410"/>
                    <a:pt x="1823720" y="5688329"/>
                  </a:cubicBezTo>
                  <a:cubicBezTo>
                    <a:pt x="1710690" y="5487669"/>
                    <a:pt x="1755140" y="5255259"/>
                    <a:pt x="1818640" y="5045709"/>
                  </a:cubicBezTo>
                  <a:cubicBezTo>
                    <a:pt x="1579880" y="5026659"/>
                    <a:pt x="1332230" y="5029199"/>
                    <a:pt x="1120140" y="4902199"/>
                  </a:cubicBezTo>
                  <a:cubicBezTo>
                    <a:pt x="567690" y="4564379"/>
                    <a:pt x="721360" y="3812539"/>
                    <a:pt x="1092200" y="3392169"/>
                  </a:cubicBezTo>
                  <a:cubicBezTo>
                    <a:pt x="801370" y="3284219"/>
                    <a:pt x="654050" y="2933699"/>
                    <a:pt x="775970" y="2650490"/>
                  </a:cubicBezTo>
                  <a:cubicBezTo>
                    <a:pt x="335280" y="2708910"/>
                    <a:pt x="0" y="2197100"/>
                    <a:pt x="234950" y="1817369"/>
                  </a:cubicBezTo>
                  <a:cubicBezTo>
                    <a:pt x="307340" y="1694180"/>
                    <a:pt x="429260" y="1598930"/>
                    <a:pt x="566420" y="1562099"/>
                  </a:cubicBezTo>
                  <a:cubicBezTo>
                    <a:pt x="1343660" y="1252219"/>
                    <a:pt x="2122170" y="943609"/>
                    <a:pt x="2899410" y="633730"/>
                  </a:cubicBezTo>
                  <a:cubicBezTo>
                    <a:pt x="3397250" y="435610"/>
                    <a:pt x="3896360" y="237489"/>
                    <a:pt x="4394200" y="39370"/>
                  </a:cubicBezTo>
                  <a:cubicBezTo>
                    <a:pt x="4536441" y="0"/>
                    <a:pt x="4695191" y="20320"/>
                    <a:pt x="4822191" y="95250"/>
                  </a:cubicBezTo>
                  <a:cubicBezTo>
                    <a:pt x="5080000" y="246380"/>
                    <a:pt x="5177791" y="599440"/>
                    <a:pt x="5021581" y="855980"/>
                  </a:cubicBezTo>
                  <a:cubicBezTo>
                    <a:pt x="4923791" y="1005840"/>
                    <a:pt x="4763771" y="1096010"/>
                    <a:pt x="4625341" y="1203960"/>
                  </a:cubicBezTo>
                  <a:cubicBezTo>
                    <a:pt x="5626100" y="1438910"/>
                    <a:pt x="5784850" y="2627630"/>
                    <a:pt x="5228591" y="3374390"/>
                  </a:cubicBezTo>
                  <a:cubicBezTo>
                    <a:pt x="5515611" y="3294380"/>
                    <a:pt x="5892800" y="3152140"/>
                    <a:pt x="6169661" y="3312160"/>
                  </a:cubicBezTo>
                  <a:cubicBezTo>
                    <a:pt x="6383020" y="3432809"/>
                    <a:pt x="6493510" y="3702049"/>
                    <a:pt x="6424930" y="3939539"/>
                  </a:cubicBezTo>
                  <a:close/>
                </a:path>
              </a:pathLst>
            </a:custGeom>
            <a:blipFill rotWithShape="1">
              <a:blip r:embed="rId1"/>
              <a:stretch>
                <a:fillRect l="-25747" t="10" r="-25769" b="-1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0">
            <a:off x="6726457" y="1884896"/>
            <a:ext cx="4779743" cy="3956993"/>
            <a:chOff x="0" y="66675"/>
            <a:chExt cx="9559487" cy="7913987"/>
          </a:xfrm>
        </p:grpSpPr>
        <p:sp>
          <p:nvSpPr>
            <p:cNvPr id="6" name="TextBox 6"/>
            <p:cNvSpPr txBox="1"/>
            <p:nvPr/>
          </p:nvSpPr>
          <p:spPr>
            <a:xfrm>
              <a:off x="0" y="5026642"/>
              <a:ext cx="9559487" cy="2954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rgbClr val="FF0000"/>
                  </a:solidFill>
                  <a:latin typeface="iCiel Baliho Script" charset="0"/>
                  <a:cs typeface="iCiel Baliho Script" charset="0"/>
                </a:rPr>
                <a:t>Chúc quý thầy cô và các em học sinh luôn mạnh khỏe, bình an!</a:t>
              </a:r>
              <a:endParaRPr lang="en-US" sz="3200">
                <a:solidFill>
                  <a:srgbClr val="FF0000"/>
                </a:solidFill>
                <a:latin typeface="iCiel Baliho Script" charset="0"/>
                <a:cs typeface="iCiel Baliho Script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9559487" cy="434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70"/>
                </a:lnSpc>
              </a:pPr>
              <a:r>
                <a:rPr lang="en-US" sz="6400">
                  <a:solidFill>
                    <a:srgbClr val="1E1E1E"/>
                  </a:solidFill>
                  <a:latin typeface="iCiel Sanelma" charset="0"/>
                  <a:cs typeface="iCiel Sanelma" charset="0"/>
                </a:rPr>
                <a:t>C</a:t>
              </a:r>
              <a:r>
                <a:rPr lang="en-US" sz="4800">
                  <a:solidFill>
                    <a:srgbClr val="1E1E1E"/>
                  </a:solidFill>
                  <a:latin typeface="iCiel Sanelma" charset="0"/>
                  <a:cs typeface="iCiel Sanelma" charset="0"/>
                </a:rPr>
                <a:t>ảm ơn quý thầy cô và các em học sinh đã lắng nghe!</a:t>
              </a:r>
              <a:endParaRPr lang="en-US" sz="4800">
                <a:solidFill>
                  <a:srgbClr val="1E1E1E"/>
                </a:solidFill>
                <a:latin typeface="iCiel Sanelma" charset="0"/>
                <a:cs typeface="iCiel Sanelma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3429000"/>
            <a:ext cx="1877965" cy="430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4835" y="4075503"/>
            <a:ext cx="2387269" cy="21355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99759" y="1213302"/>
            <a:ext cx="833713" cy="8337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0" y="6716710"/>
            <a:ext cx="12209460" cy="1412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3"/>
          <p:cNvSpPr/>
          <p:nvPr/>
        </p:nvSpPr>
        <p:spPr bwMode="auto">
          <a:xfrm>
            <a:off x="5087898" y="71677"/>
            <a:ext cx="3184603" cy="389226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rgbClr val="FBFB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460" y="0"/>
            <a:ext cx="12192000" cy="652321"/>
          </a:xfrm>
          <a:prstGeom prst="rect">
            <a:avLst/>
          </a:prstGeom>
          <a:solidFill>
            <a:srgbClr val="B1C1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3"/>
          <p:cNvSpPr/>
          <p:nvPr/>
        </p:nvSpPr>
        <p:spPr bwMode="auto">
          <a:xfrm>
            <a:off x="1893557" y="71677"/>
            <a:ext cx="1031590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rgbClr val="FBFBE1"/>
          </a:solidFill>
          <a:ln w="952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20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5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68206" y="1143000"/>
            <a:ext cx="11446290" cy="5353334"/>
          </a:xfrm>
          <a:prstGeom prst="roundRect">
            <a:avLst>
              <a:gd name="adj" fmla="val 2335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just"/>
            <a:endParaRPr lang="en-US">
              <a:solidFill>
                <a:srgbClr val="C00000"/>
              </a:solidFill>
            </a:endParaRPr>
          </a:p>
        </p:txBody>
      </p:sp>
      <p:sp>
        <p:nvSpPr>
          <p:cNvPr id="31" name="Freeform 6"/>
          <p:cNvSpPr/>
          <p:nvPr/>
        </p:nvSpPr>
        <p:spPr bwMode="auto">
          <a:xfrm>
            <a:off x="3756044" y="1088740"/>
            <a:ext cx="4679911" cy="435635"/>
          </a:xfrm>
          <a:custGeom>
            <a:avLst/>
            <a:gdLst>
              <a:gd name="T0" fmla="*/ 1364 w 2724"/>
              <a:gd name="T1" fmla="*/ 0 h 409"/>
              <a:gd name="T2" fmla="*/ 1360 w 2724"/>
              <a:gd name="T3" fmla="*/ 0 h 409"/>
              <a:gd name="T4" fmla="*/ 0 w 2724"/>
              <a:gd name="T5" fmla="*/ 0 h 409"/>
              <a:gd name="T6" fmla="*/ 294 w 2724"/>
              <a:gd name="T7" fmla="*/ 309 h 409"/>
              <a:gd name="T8" fmla="*/ 503 w 2724"/>
              <a:gd name="T9" fmla="*/ 409 h 409"/>
              <a:gd name="T10" fmla="*/ 1360 w 2724"/>
              <a:gd name="T11" fmla="*/ 409 h 409"/>
              <a:gd name="T12" fmla="*/ 1364 w 2724"/>
              <a:gd name="T13" fmla="*/ 409 h 409"/>
              <a:gd name="T14" fmla="*/ 2221 w 2724"/>
              <a:gd name="T15" fmla="*/ 409 h 409"/>
              <a:gd name="T16" fmla="*/ 2430 w 2724"/>
              <a:gd name="T17" fmla="*/ 309 h 409"/>
              <a:gd name="T18" fmla="*/ 2724 w 2724"/>
              <a:gd name="T19" fmla="*/ 0 h 409"/>
              <a:gd name="T20" fmla="*/ 1364 w 2724"/>
              <a:gd name="T21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24" h="409">
                <a:moveTo>
                  <a:pt x="1364" y="0"/>
                </a:moveTo>
                <a:cubicBezTo>
                  <a:pt x="1360" y="0"/>
                  <a:pt x="1360" y="0"/>
                  <a:pt x="1360" y="0"/>
                </a:cubicBezTo>
                <a:cubicBezTo>
                  <a:pt x="0" y="0"/>
                  <a:pt x="0" y="0"/>
                  <a:pt x="0" y="0"/>
                </a:cubicBezTo>
                <a:cubicBezTo>
                  <a:pt x="216" y="96"/>
                  <a:pt x="232" y="210"/>
                  <a:pt x="294" y="309"/>
                </a:cubicBezTo>
                <a:cubicBezTo>
                  <a:pt x="331" y="368"/>
                  <a:pt x="379" y="409"/>
                  <a:pt x="503" y="409"/>
                </a:cubicBezTo>
                <a:cubicBezTo>
                  <a:pt x="744" y="409"/>
                  <a:pt x="1307" y="409"/>
                  <a:pt x="1360" y="409"/>
                </a:cubicBezTo>
                <a:cubicBezTo>
                  <a:pt x="1360" y="409"/>
                  <a:pt x="1362" y="409"/>
                  <a:pt x="1364" y="409"/>
                </a:cubicBezTo>
                <a:cubicBezTo>
                  <a:pt x="1417" y="409"/>
                  <a:pt x="1981" y="409"/>
                  <a:pt x="2221" y="409"/>
                </a:cubicBezTo>
                <a:cubicBezTo>
                  <a:pt x="2345" y="409"/>
                  <a:pt x="2393" y="368"/>
                  <a:pt x="2430" y="309"/>
                </a:cubicBezTo>
                <a:cubicBezTo>
                  <a:pt x="2492" y="210"/>
                  <a:pt x="2509" y="96"/>
                  <a:pt x="2724" y="0"/>
                </a:cubicBezTo>
                <a:lnTo>
                  <a:pt x="136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4288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45711" tIns="22855" rIns="45711" bIns="22855" numCol="1" anchor="ctr" anchorCtr="0" compatLnSpc="1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YÊU CẦU CẦN ĐẠT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4666" y="1524375"/>
            <a:ext cx="10813370" cy="4892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778" b="96000" l="3125" r="96875">
                        <a14:foregroundMark x1="20536" y1="72000" x2="79018" y2="75556"/>
                        <a14:foregroundMark x1="17857" y1="68889" x2="17857" y2="76000"/>
                        <a14:foregroundMark x1="17411" y1="67556" x2="83482" y2="68000"/>
                        <a14:foregroundMark x1="86607" y1="67556" x2="82589" y2="72444"/>
                        <a14:foregroundMark x1="82143" y1="77333" x2="85268" y2="79111"/>
                        <a14:foregroundMark x1="37946" y1="36889" x2="38393" y2="60444"/>
                        <a14:foregroundMark x1="58929" y1="39556" x2="57143" y2="62667"/>
                        <a14:foregroundMark x1="68750" y1="47111" x2="70089" y2="59556"/>
                        <a14:foregroundMark x1="36607" y1="40889" x2="19643" y2="55556"/>
                        <a14:foregroundMark x1="42411" y1="46667" x2="45536" y2="59556"/>
                        <a14:foregroundMark x1="50000" y1="52889" x2="53125" y2="64889"/>
                        <a14:foregroundMark x1="74107" y1="52889" x2="75893" y2="59111"/>
                        <a14:foregroundMark x1="29464" y1="50667" x2="29018" y2="61778"/>
                        <a14:backgroundMark x1="87500" y1="67556" x2="87500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1" t="17646" r="10437" b="17595"/>
          <a:stretch>
            <a:fillRect/>
          </a:stretch>
        </p:blipFill>
        <p:spPr>
          <a:xfrm>
            <a:off x="11095631" y="5820741"/>
            <a:ext cx="1113830" cy="9059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 bwMode="auto">
          <a:xfrm>
            <a:off x="2019411" y="110833"/>
            <a:ext cx="1012858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NGHỆ THUẬT TRUYỀN THỐNG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2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50292" y="1143000"/>
            <a:ext cx="10119936" cy="5447706"/>
          </a:xfrm>
          <a:prstGeom prst="roundRect">
            <a:avLst>
              <a:gd name="adj" fmla="val 3218"/>
            </a:avLst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9118" y="984354"/>
            <a:ext cx="4548168" cy="373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41456" y="831582"/>
            <a:ext cx="4545830" cy="622836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6251" y="883513"/>
            <a:ext cx="3565400" cy="507831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en-US" sz="27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 TRÚC BÀI HỌC</a:t>
            </a:r>
            <a:endParaRPr lang="en-US" sz="2700" b="1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11104" y="1061236"/>
            <a:ext cx="152364" cy="1523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35683" y="4433516"/>
            <a:ext cx="6192026" cy="1154152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lstStyle/>
          <a:p>
            <a:pPr marL="0" lvl="1" indent="-371475">
              <a:buFont typeface="+mj-lt"/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-371475">
              <a:buFont typeface="+mj-lt"/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84891" y="1066808"/>
            <a:ext cx="152364" cy="1523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53236" y="1712711"/>
            <a:ext cx="2584020" cy="471954"/>
            <a:chOff x="2840539" y="3818711"/>
            <a:chExt cx="9326496" cy="943908"/>
          </a:xfrm>
        </p:grpSpPr>
        <p:sp>
          <p:nvSpPr>
            <p:cNvPr id="31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840539" y="3886200"/>
              <a:ext cx="9326496" cy="876419"/>
              <a:chOff x="2840539" y="3733800"/>
              <a:chExt cx="9326496" cy="876419"/>
            </a:xfrm>
          </p:grpSpPr>
          <p:sp>
            <p:nvSpPr>
              <p:cNvPr id="34" name="Round Same Side Corner Rectangle 33"/>
              <p:cNvSpPr/>
              <p:nvPr/>
            </p:nvSpPr>
            <p:spPr>
              <a:xfrm rot="5400000">
                <a:off x="7140443" y="-496143"/>
                <a:ext cx="731519" cy="9321665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460662" y="3810000"/>
                <a:ext cx="3094839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b="1" ker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ĐỌC</a:t>
                </a:r>
                <a:endParaRPr lang="en-US" sz="20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15611" y="3733800"/>
                <a:ext cx="568178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</a:t>
                </a:r>
                <a:endParaRPr lang="en-US" sz="20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1663767" y="5641921"/>
            <a:ext cx="4963657" cy="471954"/>
            <a:chOff x="2840539" y="3818711"/>
            <a:chExt cx="9928607" cy="943908"/>
          </a:xfrm>
        </p:grpSpPr>
        <p:sp>
          <p:nvSpPr>
            <p:cNvPr id="39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840539" y="3886200"/>
              <a:ext cx="9928607" cy="876419"/>
              <a:chOff x="2840539" y="3733800"/>
              <a:chExt cx="9928607" cy="876419"/>
            </a:xfrm>
          </p:grpSpPr>
          <p:sp>
            <p:nvSpPr>
              <p:cNvPr id="41" name="Round Same Side Corner Rectangle 40"/>
              <p:cNvSpPr/>
              <p:nvPr/>
            </p:nvSpPr>
            <p:spPr>
              <a:xfrm rot="5400000">
                <a:off x="7363808" y="-719508"/>
                <a:ext cx="731519" cy="9768396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460662" y="3810000"/>
                <a:ext cx="8308484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b="1" ker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THỰC HÀNH TIẾNG VIỆT</a:t>
                </a:r>
                <a:endParaRPr lang="en-US" sz="20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216214" y="3733800"/>
                <a:ext cx="766976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II</a:t>
                </a:r>
                <a:endParaRPr lang="en-US" sz="20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1893557" y="2173522"/>
            <a:ext cx="8658225" cy="2259965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lstStyle/>
          <a:p>
            <a:r>
              <a:rPr lang="vi-VN" sz="2400" b="1" dirty="0">
                <a:latin typeface="+mj-lt"/>
              </a:rPr>
              <a:t>1.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+mj-lt"/>
              </a:rPr>
              <a:t>2.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Đọc kết nối chủ điểm: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Đọc mở rộng theo thể loại:</a:t>
            </a: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56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8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890252" y="2339025"/>
            <a:ext cx="8658225" cy="1154152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lstStyle/>
          <a:p>
            <a:r>
              <a:rPr lang="vi-VN" sz="2400" b="1">
                <a:latin typeface="+mj-lt"/>
              </a:rPr>
              <a:t>1.</a:t>
            </a:r>
            <a:r>
              <a:rPr lang="en-US" sz="2400" b="1">
                <a:latin typeface="+mj-lt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>
                <a:latin typeface="+mj-lt"/>
              </a:rPr>
              <a:t>2.</a:t>
            </a:r>
            <a:r>
              <a:rPr lang="en-US" sz="2400" b="1">
                <a:latin typeface="+mj-lt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phá kiến thức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>
                <a:latin typeface="+mj-lt"/>
              </a:rPr>
              <a:t>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63480" y="1635057"/>
            <a:ext cx="45719" cy="45732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051508" y="4226643"/>
            <a:ext cx="4467202" cy="784820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lstStyle/>
          <a:p>
            <a:r>
              <a:rPr lang="vi-VN" sz="2400" b="1">
                <a:latin typeface="+mj-lt"/>
              </a:rPr>
              <a:t>1.</a:t>
            </a:r>
            <a:r>
              <a:rPr lang="en-US" sz="2400" b="1">
                <a:latin typeface="+mj-lt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HĐ1. Chuẩn bị nói và nghe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>
                <a:latin typeface="+mj-lt"/>
              </a:rPr>
              <a:t>2.</a:t>
            </a:r>
            <a:r>
              <a:rPr lang="en-US" sz="2400" b="1">
                <a:latin typeface="+mj-lt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HĐ2. Thực hành nói và nghe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572639" y="1739724"/>
            <a:ext cx="4738711" cy="471954"/>
            <a:chOff x="2840539" y="3818711"/>
            <a:chExt cx="8133848" cy="943908"/>
          </a:xfrm>
        </p:grpSpPr>
        <p:sp>
          <p:nvSpPr>
            <p:cNvPr id="7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840539" y="3886200"/>
              <a:ext cx="8133848" cy="876419"/>
              <a:chOff x="2840539" y="3733800"/>
              <a:chExt cx="8133848" cy="876419"/>
            </a:xfrm>
          </p:grpSpPr>
          <p:sp>
            <p:nvSpPr>
              <p:cNvPr id="74" name="Round Same Side Corner Rectangle 73"/>
              <p:cNvSpPr/>
              <p:nvPr/>
            </p:nvSpPr>
            <p:spPr>
              <a:xfrm rot="5400000">
                <a:off x="6544119" y="100180"/>
                <a:ext cx="731520" cy="8129016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460662" y="3810000"/>
                <a:ext cx="3210272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b="1" ker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VIẾT</a:t>
                </a:r>
                <a:endParaRPr lang="en-US" sz="20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116815" y="3733800"/>
                <a:ext cx="965774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III</a:t>
                </a:r>
                <a:endParaRPr lang="en-US" sz="20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586109" y="3674490"/>
            <a:ext cx="4662641" cy="471954"/>
            <a:chOff x="2840539" y="3818711"/>
            <a:chExt cx="9326496" cy="943908"/>
          </a:xfrm>
        </p:grpSpPr>
        <p:sp>
          <p:nvSpPr>
            <p:cNvPr id="79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840539" y="3886200"/>
              <a:ext cx="9326496" cy="876419"/>
              <a:chOff x="2840539" y="3733800"/>
              <a:chExt cx="9326496" cy="876419"/>
            </a:xfrm>
          </p:grpSpPr>
          <p:sp>
            <p:nvSpPr>
              <p:cNvPr id="81" name="Round Same Side Corner Rectangle 80"/>
              <p:cNvSpPr/>
              <p:nvPr/>
            </p:nvSpPr>
            <p:spPr>
              <a:xfrm rot="5400000">
                <a:off x="7140443" y="-496143"/>
                <a:ext cx="731519" cy="9321665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60662" y="3810000"/>
                <a:ext cx="5432323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b="1" ker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NÓI VÀ NGHE</a:t>
                </a:r>
                <a:endParaRPr lang="en-US" sz="20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129639" y="3733800"/>
                <a:ext cx="94012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IV</a:t>
                </a:r>
                <a:endParaRPr lang="en-US" sz="20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6627501" y="5166746"/>
            <a:ext cx="4662641" cy="471954"/>
            <a:chOff x="2840539" y="3818711"/>
            <a:chExt cx="9326496" cy="943908"/>
          </a:xfrm>
        </p:grpSpPr>
        <p:sp>
          <p:nvSpPr>
            <p:cNvPr id="86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2840539" y="3886200"/>
              <a:ext cx="9326496" cy="876419"/>
              <a:chOff x="2840539" y="3733800"/>
              <a:chExt cx="9326496" cy="876419"/>
            </a:xfrm>
          </p:grpSpPr>
          <p:sp>
            <p:nvSpPr>
              <p:cNvPr id="88" name="Round Same Side Corner Rectangle 87"/>
              <p:cNvSpPr/>
              <p:nvPr/>
            </p:nvSpPr>
            <p:spPr>
              <a:xfrm rot="5400000">
                <a:off x="7140443" y="-496143"/>
                <a:ext cx="731519" cy="9321665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460662" y="3810000"/>
                <a:ext cx="5118094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b="1" ker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TÓM TẮT BÀI HỌC</a:t>
                </a:r>
                <a:endParaRPr lang="en-US" sz="20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229038" y="3733800"/>
                <a:ext cx="741324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</a:t>
                </a:r>
                <a:endParaRPr lang="en-US" sz="20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2" name="Group 91"/>
          <p:cNvGrpSpPr/>
          <p:nvPr/>
        </p:nvGrpSpPr>
        <p:grpSpPr>
          <a:xfrm>
            <a:off x="6648710" y="5878270"/>
            <a:ext cx="4662641" cy="471954"/>
            <a:chOff x="2840539" y="3818711"/>
            <a:chExt cx="9326496" cy="943908"/>
          </a:xfrm>
        </p:grpSpPr>
        <p:sp>
          <p:nvSpPr>
            <p:cNvPr id="93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2840539" y="3886200"/>
              <a:ext cx="9326496" cy="876419"/>
              <a:chOff x="2840539" y="3733800"/>
              <a:chExt cx="9326496" cy="876419"/>
            </a:xfrm>
          </p:grpSpPr>
          <p:sp>
            <p:nvSpPr>
              <p:cNvPr id="95" name="Round Same Side Corner Rectangle 94"/>
              <p:cNvSpPr/>
              <p:nvPr/>
            </p:nvSpPr>
            <p:spPr>
              <a:xfrm rot="5400000">
                <a:off x="7140443" y="-496143"/>
                <a:ext cx="731519" cy="9321665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4460662" y="3810000"/>
                <a:ext cx="6086434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spcBef>
                    <a:spcPts val="600"/>
                  </a:spcBef>
                  <a:defRPr/>
                </a:pPr>
                <a:r>
                  <a:rPr lang="en-US" sz="2000" b="1" ker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TÀI LIỆU THAM KHẢO</a:t>
                </a:r>
                <a:endParaRPr lang="en-US" sz="2000" ker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129639" y="3733800"/>
                <a:ext cx="94012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VI</a:t>
                </a:r>
                <a:endParaRPr lang="en-US" sz="20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Freeform 3"/>
          <p:cNvSpPr/>
          <p:nvPr/>
        </p:nvSpPr>
        <p:spPr bwMode="auto">
          <a:xfrm>
            <a:off x="2019411" y="110833"/>
            <a:ext cx="1012858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NGHỆ THUẬT TRUYỀN THỐNG </a:t>
            </a:r>
            <a:endParaRPr lang="en-US" sz="36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9534" b="95700" l="194" r="98544">
                        <a14:foregroundMark x1="26602" y1="79770" x2="27476" y2="84131"/>
                        <a14:foregroundMark x1="29029" y1="84010" x2="31359" y2="86311"/>
                        <a14:foregroundMark x1="29417" y1="89158" x2="27864" y2="90793"/>
                        <a14:foregroundMark x1="27670" y1="90975" x2="19806" y2="93216"/>
                        <a14:foregroundMark x1="60777" y1="81526" x2="60388" y2="83525"/>
                        <a14:foregroundMark x1="39515" y1="76741" x2="44854" y2="82738"/>
                        <a14:foregroundMark x1="92913" y1="73652" x2="92524" y2="77165"/>
                        <a14:foregroundMark x1="70388" y1="73592" x2="70388" y2="77044"/>
                        <a14:foregroundMark x1="68155" y1="71472" x2="69126" y2="72865"/>
                        <a14:foregroundMark x1="67379" y1="71532" x2="69806" y2="72623"/>
                        <a14:foregroundMark x1="66505" y1="71230" x2="68544" y2="72683"/>
                        <a14:foregroundMark x1="67573" y1="71230" x2="69612" y2="71835"/>
                        <a14:foregroundMark x1="66311" y1="70987" x2="68932" y2="72138"/>
                        <a14:foregroundMark x1="92524" y1="77044" x2="94369" y2="84010"/>
                        <a14:foregroundMark x1="94369" y1="85161" x2="84951" y2="88976"/>
                        <a14:foregroundMark x1="9806" y1="81526" x2="9806" y2="81526"/>
                        <a14:foregroundMark x1="6796" y1="78013" x2="6796" y2="78013"/>
                        <a14:backgroundMark x1="32136" y1="78619" x2="32330" y2="81224"/>
                        <a14:backgroundMark x1="28835" y1="73592" x2="22718" y2="76741"/>
                        <a14:backgroundMark x1="18447" y1="69231" x2="2621" y2="76560"/>
                        <a14:backgroundMark x1="4757" y1="76257" x2="2233" y2="83041"/>
                        <a14:backgroundMark x1="32524" y1="73349" x2="32524" y2="75893"/>
                        <a14:backgroundMark x1="37087" y1="70684" x2="48350" y2="72320"/>
                        <a14:backgroundMark x1="53398" y1="72623" x2="52136" y2="75045"/>
                        <a14:backgroundMark x1="61650" y1="72502" x2="63204" y2="76075"/>
                        <a14:backgroundMark x1="64272" y1="72804" x2="62039" y2="79346"/>
                        <a14:backgroundMark x1="91845" y1="92065" x2="92330" y2="92065"/>
                        <a14:backgroundMark x1="91845" y1="71048" x2="94563" y2="69715"/>
                        <a14:backgroundMark x1="88835" y1="72380" x2="83689" y2="72380"/>
                        <a14:backgroundMark x1="80874" y1="72199" x2="70583" y2="72138"/>
                        <a14:backgroundMark x1="97184" y1="74076" x2="97573" y2="75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50" t="71152" r="38119" b="11534"/>
          <a:stretch>
            <a:fillRect/>
          </a:stretch>
        </p:blipFill>
        <p:spPr>
          <a:xfrm>
            <a:off x="49570" y="4534428"/>
            <a:ext cx="1912428" cy="22085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2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ATE Đỏ Sân Khấu Backdrop Đám Cưới Sang Trọng Nhiếp Ảnh Nền Đỏ Thảm Phông  Nền Rèm Màu Xanh Background đối với Photo Studio|curtain background|wedding  photography backgroundbackgrounds red - AliExpre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7381" r="10540" b="20471"/>
          <a:stretch>
            <a:fillRect/>
          </a:stretch>
        </p:blipFill>
        <p:spPr bwMode="auto">
          <a:xfrm>
            <a:off x="17460" y="1270724"/>
            <a:ext cx="12172071" cy="54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3"/>
          <p:cNvSpPr/>
          <p:nvPr/>
        </p:nvSpPr>
        <p:spPr bwMode="auto">
          <a:xfrm>
            <a:off x="5087898" y="71677"/>
            <a:ext cx="3184603" cy="389226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rgbClr val="FBFB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460" y="0"/>
            <a:ext cx="12192000" cy="652321"/>
          </a:xfrm>
          <a:prstGeom prst="rect">
            <a:avLst/>
          </a:prstGeom>
          <a:solidFill>
            <a:srgbClr val="B1C1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3"/>
          <p:cNvSpPr/>
          <p:nvPr/>
        </p:nvSpPr>
        <p:spPr bwMode="auto">
          <a:xfrm>
            <a:off x="1893557" y="71677"/>
            <a:ext cx="1031590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20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5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47475" y="131928"/>
            <a:ext cx="10044525" cy="113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TRUYỀN THỐNG 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(CHÈO / TUỒNG)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460" y="6782919"/>
            <a:ext cx="12194502" cy="75081"/>
            <a:chOff x="4931841" y="4800600"/>
            <a:chExt cx="14776329" cy="149111"/>
          </a:xfrm>
          <a:solidFill>
            <a:schemeClr val="accent6">
              <a:lumMod val="50000"/>
            </a:schemeClr>
          </a:solidFill>
        </p:grpSpPr>
        <p:grpSp>
          <p:nvGrpSpPr>
            <p:cNvPr id="30" name="Group 29"/>
            <p:cNvGrpSpPr/>
            <p:nvPr/>
          </p:nvGrpSpPr>
          <p:grpSpPr>
            <a:xfrm>
              <a:off x="4931841" y="4800600"/>
              <a:ext cx="12138546" cy="149111"/>
              <a:chOff x="2844983" y="4880089"/>
              <a:chExt cx="12138546" cy="149111"/>
            </a:xfrm>
            <a:grpFill/>
          </p:grpSpPr>
          <p:grpSp>
            <p:nvGrpSpPr>
              <p:cNvPr id="36" name="Group 35"/>
              <p:cNvGrpSpPr/>
              <p:nvPr/>
            </p:nvGrpSpPr>
            <p:grpSpPr>
              <a:xfrm>
                <a:off x="2844983" y="4880089"/>
                <a:ext cx="11069794" cy="149111"/>
                <a:chOff x="2211387" y="5029200"/>
                <a:chExt cx="11679394" cy="126831"/>
              </a:xfrm>
              <a:grpFill/>
            </p:grpSpPr>
            <p:sp>
              <p:nvSpPr>
                <p:cNvPr id="39" name="Freeform 5"/>
                <p:cNvSpPr/>
                <p:nvPr/>
              </p:nvSpPr>
              <p:spPr bwMode="auto">
                <a:xfrm>
                  <a:off x="2211387" y="5029200"/>
                  <a:ext cx="526381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6"/>
                <p:cNvSpPr/>
                <p:nvPr/>
              </p:nvSpPr>
              <p:spPr bwMode="auto">
                <a:xfrm>
                  <a:off x="2769038" y="5029200"/>
                  <a:ext cx="524643" cy="126831"/>
                </a:xfrm>
                <a:custGeom>
                  <a:avLst/>
                  <a:gdLst>
                    <a:gd name="T0" fmla="*/ 32 w 411"/>
                    <a:gd name="T1" fmla="*/ 150 h 182"/>
                    <a:gd name="T2" fmla="*/ 186 w 411"/>
                    <a:gd name="T3" fmla="*/ 150 h 182"/>
                    <a:gd name="T4" fmla="*/ 186 w 411"/>
                    <a:gd name="T5" fmla="*/ 1 h 182"/>
                    <a:gd name="T6" fmla="*/ 187 w 411"/>
                    <a:gd name="T7" fmla="*/ 1 h 182"/>
                    <a:gd name="T8" fmla="*/ 187 w 411"/>
                    <a:gd name="T9" fmla="*/ 1 h 182"/>
                    <a:gd name="T10" fmla="*/ 411 w 411"/>
                    <a:gd name="T11" fmla="*/ 0 h 182"/>
                    <a:gd name="T12" fmla="*/ 411 w 411"/>
                    <a:gd name="T13" fmla="*/ 181 h 182"/>
                    <a:gd name="T14" fmla="*/ 379 w 411"/>
                    <a:gd name="T15" fmla="*/ 181 h 182"/>
                    <a:gd name="T16" fmla="*/ 379 w 411"/>
                    <a:gd name="T17" fmla="*/ 181 h 182"/>
                    <a:gd name="T18" fmla="*/ 255 w 411"/>
                    <a:gd name="T19" fmla="*/ 182 h 182"/>
                    <a:gd name="T20" fmla="*/ 255 w 411"/>
                    <a:gd name="T21" fmla="*/ 62 h 182"/>
                    <a:gd name="T22" fmla="*/ 341 w 411"/>
                    <a:gd name="T23" fmla="*/ 62 h 182"/>
                    <a:gd name="T24" fmla="*/ 341 w 411"/>
                    <a:gd name="T25" fmla="*/ 62 h 182"/>
                    <a:gd name="T26" fmla="*/ 342 w 411"/>
                    <a:gd name="T27" fmla="*/ 62 h 182"/>
                    <a:gd name="T28" fmla="*/ 342 w 411"/>
                    <a:gd name="T29" fmla="*/ 94 h 182"/>
                    <a:gd name="T30" fmla="*/ 341 w 411"/>
                    <a:gd name="T31" fmla="*/ 94 h 182"/>
                    <a:gd name="T32" fmla="*/ 341 w 411"/>
                    <a:gd name="T33" fmla="*/ 116 h 182"/>
                    <a:gd name="T34" fmla="*/ 312 w 411"/>
                    <a:gd name="T35" fmla="*/ 116 h 182"/>
                    <a:gd name="T36" fmla="*/ 312 w 411"/>
                    <a:gd name="T37" fmla="*/ 94 h 182"/>
                    <a:gd name="T38" fmla="*/ 288 w 411"/>
                    <a:gd name="T39" fmla="*/ 94 h 182"/>
                    <a:gd name="T40" fmla="*/ 288 w 411"/>
                    <a:gd name="T41" fmla="*/ 149 h 182"/>
                    <a:gd name="T42" fmla="*/ 379 w 411"/>
                    <a:gd name="T43" fmla="*/ 149 h 182"/>
                    <a:gd name="T44" fmla="*/ 379 w 411"/>
                    <a:gd name="T45" fmla="*/ 32 h 182"/>
                    <a:gd name="T46" fmla="*/ 220 w 411"/>
                    <a:gd name="T47" fmla="*/ 32 h 182"/>
                    <a:gd name="T48" fmla="*/ 220 w 411"/>
                    <a:gd name="T49" fmla="*/ 32 h 182"/>
                    <a:gd name="T50" fmla="*/ 218 w 411"/>
                    <a:gd name="T51" fmla="*/ 32 h 182"/>
                    <a:gd name="T52" fmla="*/ 218 w 411"/>
                    <a:gd name="T53" fmla="*/ 182 h 182"/>
                    <a:gd name="T54" fmla="*/ 0 w 411"/>
                    <a:gd name="T55" fmla="*/ 182 h 182"/>
                    <a:gd name="T56" fmla="*/ 0 w 411"/>
                    <a:gd name="T57" fmla="*/ 1 h 182"/>
                    <a:gd name="T58" fmla="*/ 156 w 411"/>
                    <a:gd name="T59" fmla="*/ 0 h 182"/>
                    <a:gd name="T60" fmla="*/ 156 w 411"/>
                    <a:gd name="T61" fmla="*/ 115 h 182"/>
                    <a:gd name="T62" fmla="*/ 99 w 411"/>
                    <a:gd name="T63" fmla="*/ 115 h 182"/>
                    <a:gd name="T64" fmla="*/ 99 w 411"/>
                    <a:gd name="T65" fmla="*/ 116 h 182"/>
                    <a:gd name="T66" fmla="*/ 70 w 411"/>
                    <a:gd name="T67" fmla="*/ 116 h 182"/>
                    <a:gd name="T68" fmla="*/ 70 w 411"/>
                    <a:gd name="T69" fmla="*/ 115 h 182"/>
                    <a:gd name="T70" fmla="*/ 69 w 411"/>
                    <a:gd name="T71" fmla="*/ 115 h 182"/>
                    <a:gd name="T72" fmla="*/ 69 w 411"/>
                    <a:gd name="T73" fmla="*/ 61 h 182"/>
                    <a:gd name="T74" fmla="*/ 99 w 411"/>
                    <a:gd name="T75" fmla="*/ 61 h 182"/>
                    <a:gd name="T76" fmla="*/ 99 w 411"/>
                    <a:gd name="T77" fmla="*/ 84 h 182"/>
                    <a:gd name="T78" fmla="*/ 123 w 411"/>
                    <a:gd name="T79" fmla="*/ 84 h 182"/>
                    <a:gd name="T80" fmla="*/ 123 w 411"/>
                    <a:gd name="T81" fmla="*/ 33 h 182"/>
                    <a:gd name="T82" fmla="*/ 32 w 411"/>
                    <a:gd name="T83" fmla="*/ 33 h 182"/>
                    <a:gd name="T84" fmla="*/ 32 w 411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1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1" y="0"/>
                      </a:cubicBezTo>
                      <a:cubicBezTo>
                        <a:pt x="411" y="181"/>
                        <a:pt x="411" y="181"/>
                        <a:pt x="411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5" y="182"/>
                        <a:pt x="255" y="182"/>
                        <a:pt x="255" y="182"/>
                      </a:cubicBezTo>
                      <a:cubicBezTo>
                        <a:pt x="255" y="143"/>
                        <a:pt x="255" y="100"/>
                        <a:pt x="255" y="62"/>
                      </a:cubicBezTo>
                      <a:cubicBezTo>
                        <a:pt x="284" y="62"/>
                        <a:pt x="312" y="62"/>
                        <a:pt x="341" y="62"/>
                      </a:cubicBezTo>
                      <a:cubicBezTo>
                        <a:pt x="341" y="62"/>
                        <a:pt x="341" y="62"/>
                        <a:pt x="341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1" y="94"/>
                        <a:pt x="341" y="94"/>
                        <a:pt x="341" y="94"/>
                      </a:cubicBezTo>
                      <a:cubicBezTo>
                        <a:pt x="341" y="116"/>
                        <a:pt x="341" y="116"/>
                        <a:pt x="341" y="116"/>
                      </a:cubicBezTo>
                      <a:cubicBezTo>
                        <a:pt x="312" y="116"/>
                        <a:pt x="312" y="116"/>
                        <a:pt x="312" y="116"/>
                      </a:cubicBezTo>
                      <a:cubicBezTo>
                        <a:pt x="312" y="94"/>
                        <a:pt x="312" y="94"/>
                        <a:pt x="312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8" y="32"/>
                        <a:pt x="218" y="32"/>
                        <a:pt x="218" y="32"/>
                      </a:cubicBezTo>
                      <a:cubicBezTo>
                        <a:pt x="218" y="182"/>
                        <a:pt x="218" y="182"/>
                        <a:pt x="218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7"/>
                <p:cNvSpPr/>
                <p:nvPr/>
              </p:nvSpPr>
              <p:spPr bwMode="auto">
                <a:xfrm>
                  <a:off x="3324952" y="5029200"/>
                  <a:ext cx="526381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3880865" y="5029200"/>
                  <a:ext cx="524643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4436778" y="5029200"/>
                  <a:ext cx="526381" cy="126831"/>
                </a:xfrm>
                <a:custGeom>
                  <a:avLst/>
                  <a:gdLst>
                    <a:gd name="T0" fmla="*/ 32 w 412"/>
                    <a:gd name="T1" fmla="*/ 150 h 182"/>
                    <a:gd name="T2" fmla="*/ 186 w 412"/>
                    <a:gd name="T3" fmla="*/ 150 h 182"/>
                    <a:gd name="T4" fmla="*/ 186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6 w 412"/>
                    <a:gd name="T61" fmla="*/ 115 h 182"/>
                    <a:gd name="T62" fmla="*/ 99 w 412"/>
                    <a:gd name="T63" fmla="*/ 115 h 182"/>
                    <a:gd name="T64" fmla="*/ 99 w 412"/>
                    <a:gd name="T65" fmla="*/ 116 h 182"/>
                    <a:gd name="T66" fmla="*/ 70 w 412"/>
                    <a:gd name="T67" fmla="*/ 116 h 182"/>
                    <a:gd name="T68" fmla="*/ 70 w 412"/>
                    <a:gd name="T69" fmla="*/ 115 h 182"/>
                    <a:gd name="T70" fmla="*/ 69 w 412"/>
                    <a:gd name="T71" fmla="*/ 115 h 182"/>
                    <a:gd name="T72" fmla="*/ 69 w 412"/>
                    <a:gd name="T73" fmla="*/ 61 h 182"/>
                    <a:gd name="T74" fmla="*/ 99 w 412"/>
                    <a:gd name="T75" fmla="*/ 61 h 182"/>
                    <a:gd name="T76" fmla="*/ 99 w 412"/>
                    <a:gd name="T77" fmla="*/ 84 h 182"/>
                    <a:gd name="T78" fmla="*/ 123 w 412"/>
                    <a:gd name="T79" fmla="*/ 84 h 182"/>
                    <a:gd name="T80" fmla="*/ 123 w 412"/>
                    <a:gd name="T81" fmla="*/ 33 h 182"/>
                    <a:gd name="T82" fmla="*/ 32 w 412"/>
                    <a:gd name="T83" fmla="*/ 33 h 182"/>
                    <a:gd name="T84" fmla="*/ 32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4994429" y="5029200"/>
                  <a:ext cx="524643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6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3 w 412"/>
                    <a:gd name="T27" fmla="*/ 62 h 182"/>
                    <a:gd name="T28" fmla="*/ 343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9 w 412"/>
                    <a:gd name="T39" fmla="*/ 94 h 182"/>
                    <a:gd name="T40" fmla="*/ 289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1 w 412"/>
                    <a:gd name="T47" fmla="*/ 32 h 182"/>
                    <a:gd name="T48" fmla="*/ 221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6" y="100"/>
                        <a:pt x="256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3" y="62"/>
                        <a:pt x="343" y="62"/>
                        <a:pt x="343" y="62"/>
                      </a:cubicBezTo>
                      <a:cubicBezTo>
                        <a:pt x="343" y="94"/>
                        <a:pt x="343" y="94"/>
                        <a:pt x="343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9" y="94"/>
                        <a:pt x="289" y="94"/>
                        <a:pt x="289" y="94"/>
                      </a:cubicBezTo>
                      <a:cubicBezTo>
                        <a:pt x="289" y="149"/>
                        <a:pt x="289" y="149"/>
                        <a:pt x="289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5564240" y="5029200"/>
                  <a:ext cx="524643" cy="126831"/>
                </a:xfrm>
                <a:custGeom>
                  <a:avLst/>
                  <a:gdLst>
                    <a:gd name="T0" fmla="*/ 32 w 411"/>
                    <a:gd name="T1" fmla="*/ 150 h 182"/>
                    <a:gd name="T2" fmla="*/ 186 w 411"/>
                    <a:gd name="T3" fmla="*/ 150 h 182"/>
                    <a:gd name="T4" fmla="*/ 186 w 411"/>
                    <a:gd name="T5" fmla="*/ 1 h 182"/>
                    <a:gd name="T6" fmla="*/ 187 w 411"/>
                    <a:gd name="T7" fmla="*/ 1 h 182"/>
                    <a:gd name="T8" fmla="*/ 187 w 411"/>
                    <a:gd name="T9" fmla="*/ 1 h 182"/>
                    <a:gd name="T10" fmla="*/ 411 w 411"/>
                    <a:gd name="T11" fmla="*/ 0 h 182"/>
                    <a:gd name="T12" fmla="*/ 411 w 411"/>
                    <a:gd name="T13" fmla="*/ 181 h 182"/>
                    <a:gd name="T14" fmla="*/ 379 w 411"/>
                    <a:gd name="T15" fmla="*/ 181 h 182"/>
                    <a:gd name="T16" fmla="*/ 379 w 411"/>
                    <a:gd name="T17" fmla="*/ 181 h 182"/>
                    <a:gd name="T18" fmla="*/ 255 w 411"/>
                    <a:gd name="T19" fmla="*/ 182 h 182"/>
                    <a:gd name="T20" fmla="*/ 255 w 411"/>
                    <a:gd name="T21" fmla="*/ 62 h 182"/>
                    <a:gd name="T22" fmla="*/ 341 w 411"/>
                    <a:gd name="T23" fmla="*/ 62 h 182"/>
                    <a:gd name="T24" fmla="*/ 341 w 411"/>
                    <a:gd name="T25" fmla="*/ 62 h 182"/>
                    <a:gd name="T26" fmla="*/ 342 w 411"/>
                    <a:gd name="T27" fmla="*/ 62 h 182"/>
                    <a:gd name="T28" fmla="*/ 342 w 411"/>
                    <a:gd name="T29" fmla="*/ 94 h 182"/>
                    <a:gd name="T30" fmla="*/ 341 w 411"/>
                    <a:gd name="T31" fmla="*/ 94 h 182"/>
                    <a:gd name="T32" fmla="*/ 341 w 411"/>
                    <a:gd name="T33" fmla="*/ 116 h 182"/>
                    <a:gd name="T34" fmla="*/ 312 w 411"/>
                    <a:gd name="T35" fmla="*/ 116 h 182"/>
                    <a:gd name="T36" fmla="*/ 312 w 411"/>
                    <a:gd name="T37" fmla="*/ 94 h 182"/>
                    <a:gd name="T38" fmla="*/ 288 w 411"/>
                    <a:gd name="T39" fmla="*/ 94 h 182"/>
                    <a:gd name="T40" fmla="*/ 288 w 411"/>
                    <a:gd name="T41" fmla="*/ 149 h 182"/>
                    <a:gd name="T42" fmla="*/ 379 w 411"/>
                    <a:gd name="T43" fmla="*/ 149 h 182"/>
                    <a:gd name="T44" fmla="*/ 379 w 411"/>
                    <a:gd name="T45" fmla="*/ 32 h 182"/>
                    <a:gd name="T46" fmla="*/ 220 w 411"/>
                    <a:gd name="T47" fmla="*/ 32 h 182"/>
                    <a:gd name="T48" fmla="*/ 220 w 411"/>
                    <a:gd name="T49" fmla="*/ 32 h 182"/>
                    <a:gd name="T50" fmla="*/ 218 w 411"/>
                    <a:gd name="T51" fmla="*/ 32 h 182"/>
                    <a:gd name="T52" fmla="*/ 218 w 411"/>
                    <a:gd name="T53" fmla="*/ 182 h 182"/>
                    <a:gd name="T54" fmla="*/ 0 w 411"/>
                    <a:gd name="T55" fmla="*/ 182 h 182"/>
                    <a:gd name="T56" fmla="*/ 0 w 411"/>
                    <a:gd name="T57" fmla="*/ 1 h 182"/>
                    <a:gd name="T58" fmla="*/ 156 w 411"/>
                    <a:gd name="T59" fmla="*/ 0 h 182"/>
                    <a:gd name="T60" fmla="*/ 156 w 411"/>
                    <a:gd name="T61" fmla="*/ 115 h 182"/>
                    <a:gd name="T62" fmla="*/ 99 w 411"/>
                    <a:gd name="T63" fmla="*/ 115 h 182"/>
                    <a:gd name="T64" fmla="*/ 99 w 411"/>
                    <a:gd name="T65" fmla="*/ 116 h 182"/>
                    <a:gd name="T66" fmla="*/ 70 w 411"/>
                    <a:gd name="T67" fmla="*/ 116 h 182"/>
                    <a:gd name="T68" fmla="*/ 70 w 411"/>
                    <a:gd name="T69" fmla="*/ 115 h 182"/>
                    <a:gd name="T70" fmla="*/ 69 w 411"/>
                    <a:gd name="T71" fmla="*/ 115 h 182"/>
                    <a:gd name="T72" fmla="*/ 69 w 411"/>
                    <a:gd name="T73" fmla="*/ 61 h 182"/>
                    <a:gd name="T74" fmla="*/ 99 w 411"/>
                    <a:gd name="T75" fmla="*/ 61 h 182"/>
                    <a:gd name="T76" fmla="*/ 99 w 411"/>
                    <a:gd name="T77" fmla="*/ 84 h 182"/>
                    <a:gd name="T78" fmla="*/ 123 w 411"/>
                    <a:gd name="T79" fmla="*/ 84 h 182"/>
                    <a:gd name="T80" fmla="*/ 123 w 411"/>
                    <a:gd name="T81" fmla="*/ 33 h 182"/>
                    <a:gd name="T82" fmla="*/ 32 w 411"/>
                    <a:gd name="T83" fmla="*/ 33 h 182"/>
                    <a:gd name="T84" fmla="*/ 32 w 411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1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1" y="0"/>
                        <a:pt x="411" y="0"/>
                      </a:cubicBezTo>
                      <a:cubicBezTo>
                        <a:pt x="411" y="181"/>
                        <a:pt x="411" y="181"/>
                        <a:pt x="411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5" y="182"/>
                        <a:pt x="255" y="182"/>
                        <a:pt x="255" y="182"/>
                      </a:cubicBezTo>
                      <a:cubicBezTo>
                        <a:pt x="255" y="143"/>
                        <a:pt x="255" y="100"/>
                        <a:pt x="255" y="62"/>
                      </a:cubicBezTo>
                      <a:cubicBezTo>
                        <a:pt x="284" y="62"/>
                        <a:pt x="312" y="62"/>
                        <a:pt x="341" y="62"/>
                      </a:cubicBezTo>
                      <a:cubicBezTo>
                        <a:pt x="341" y="62"/>
                        <a:pt x="341" y="62"/>
                        <a:pt x="341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1" y="94"/>
                        <a:pt x="341" y="94"/>
                        <a:pt x="341" y="94"/>
                      </a:cubicBezTo>
                      <a:cubicBezTo>
                        <a:pt x="341" y="116"/>
                        <a:pt x="341" y="116"/>
                        <a:pt x="341" y="116"/>
                      </a:cubicBezTo>
                      <a:cubicBezTo>
                        <a:pt x="312" y="116"/>
                        <a:pt x="312" y="116"/>
                        <a:pt x="312" y="116"/>
                      </a:cubicBezTo>
                      <a:cubicBezTo>
                        <a:pt x="312" y="94"/>
                        <a:pt x="312" y="94"/>
                        <a:pt x="312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8" y="32"/>
                        <a:pt x="218" y="32"/>
                        <a:pt x="218" y="32"/>
                      </a:cubicBezTo>
                      <a:cubicBezTo>
                        <a:pt x="218" y="182"/>
                        <a:pt x="218" y="182"/>
                        <a:pt x="218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6120153" y="5029200"/>
                  <a:ext cx="526381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6677804" y="5029200"/>
                  <a:ext cx="524643" cy="126831"/>
                </a:xfrm>
                <a:custGeom>
                  <a:avLst/>
                  <a:gdLst>
                    <a:gd name="T0" fmla="*/ 32 w 411"/>
                    <a:gd name="T1" fmla="*/ 150 h 182"/>
                    <a:gd name="T2" fmla="*/ 186 w 411"/>
                    <a:gd name="T3" fmla="*/ 150 h 182"/>
                    <a:gd name="T4" fmla="*/ 186 w 411"/>
                    <a:gd name="T5" fmla="*/ 1 h 182"/>
                    <a:gd name="T6" fmla="*/ 187 w 411"/>
                    <a:gd name="T7" fmla="*/ 1 h 182"/>
                    <a:gd name="T8" fmla="*/ 187 w 411"/>
                    <a:gd name="T9" fmla="*/ 1 h 182"/>
                    <a:gd name="T10" fmla="*/ 411 w 411"/>
                    <a:gd name="T11" fmla="*/ 0 h 182"/>
                    <a:gd name="T12" fmla="*/ 411 w 411"/>
                    <a:gd name="T13" fmla="*/ 181 h 182"/>
                    <a:gd name="T14" fmla="*/ 379 w 411"/>
                    <a:gd name="T15" fmla="*/ 181 h 182"/>
                    <a:gd name="T16" fmla="*/ 379 w 411"/>
                    <a:gd name="T17" fmla="*/ 181 h 182"/>
                    <a:gd name="T18" fmla="*/ 255 w 411"/>
                    <a:gd name="T19" fmla="*/ 182 h 182"/>
                    <a:gd name="T20" fmla="*/ 255 w 411"/>
                    <a:gd name="T21" fmla="*/ 62 h 182"/>
                    <a:gd name="T22" fmla="*/ 342 w 411"/>
                    <a:gd name="T23" fmla="*/ 62 h 182"/>
                    <a:gd name="T24" fmla="*/ 342 w 411"/>
                    <a:gd name="T25" fmla="*/ 62 h 182"/>
                    <a:gd name="T26" fmla="*/ 342 w 411"/>
                    <a:gd name="T27" fmla="*/ 62 h 182"/>
                    <a:gd name="T28" fmla="*/ 342 w 411"/>
                    <a:gd name="T29" fmla="*/ 94 h 182"/>
                    <a:gd name="T30" fmla="*/ 342 w 411"/>
                    <a:gd name="T31" fmla="*/ 94 h 182"/>
                    <a:gd name="T32" fmla="*/ 342 w 411"/>
                    <a:gd name="T33" fmla="*/ 116 h 182"/>
                    <a:gd name="T34" fmla="*/ 313 w 411"/>
                    <a:gd name="T35" fmla="*/ 116 h 182"/>
                    <a:gd name="T36" fmla="*/ 313 w 411"/>
                    <a:gd name="T37" fmla="*/ 94 h 182"/>
                    <a:gd name="T38" fmla="*/ 288 w 411"/>
                    <a:gd name="T39" fmla="*/ 94 h 182"/>
                    <a:gd name="T40" fmla="*/ 288 w 411"/>
                    <a:gd name="T41" fmla="*/ 149 h 182"/>
                    <a:gd name="T42" fmla="*/ 379 w 411"/>
                    <a:gd name="T43" fmla="*/ 149 h 182"/>
                    <a:gd name="T44" fmla="*/ 379 w 411"/>
                    <a:gd name="T45" fmla="*/ 32 h 182"/>
                    <a:gd name="T46" fmla="*/ 220 w 411"/>
                    <a:gd name="T47" fmla="*/ 32 h 182"/>
                    <a:gd name="T48" fmla="*/ 220 w 411"/>
                    <a:gd name="T49" fmla="*/ 32 h 182"/>
                    <a:gd name="T50" fmla="*/ 219 w 411"/>
                    <a:gd name="T51" fmla="*/ 32 h 182"/>
                    <a:gd name="T52" fmla="*/ 219 w 411"/>
                    <a:gd name="T53" fmla="*/ 182 h 182"/>
                    <a:gd name="T54" fmla="*/ 0 w 411"/>
                    <a:gd name="T55" fmla="*/ 182 h 182"/>
                    <a:gd name="T56" fmla="*/ 0 w 411"/>
                    <a:gd name="T57" fmla="*/ 1 h 182"/>
                    <a:gd name="T58" fmla="*/ 156 w 411"/>
                    <a:gd name="T59" fmla="*/ 0 h 182"/>
                    <a:gd name="T60" fmla="*/ 156 w 411"/>
                    <a:gd name="T61" fmla="*/ 115 h 182"/>
                    <a:gd name="T62" fmla="*/ 99 w 411"/>
                    <a:gd name="T63" fmla="*/ 115 h 182"/>
                    <a:gd name="T64" fmla="*/ 99 w 411"/>
                    <a:gd name="T65" fmla="*/ 116 h 182"/>
                    <a:gd name="T66" fmla="*/ 70 w 411"/>
                    <a:gd name="T67" fmla="*/ 116 h 182"/>
                    <a:gd name="T68" fmla="*/ 70 w 411"/>
                    <a:gd name="T69" fmla="*/ 115 h 182"/>
                    <a:gd name="T70" fmla="*/ 69 w 411"/>
                    <a:gd name="T71" fmla="*/ 115 h 182"/>
                    <a:gd name="T72" fmla="*/ 69 w 411"/>
                    <a:gd name="T73" fmla="*/ 61 h 182"/>
                    <a:gd name="T74" fmla="*/ 99 w 411"/>
                    <a:gd name="T75" fmla="*/ 61 h 182"/>
                    <a:gd name="T76" fmla="*/ 99 w 411"/>
                    <a:gd name="T77" fmla="*/ 84 h 182"/>
                    <a:gd name="T78" fmla="*/ 123 w 411"/>
                    <a:gd name="T79" fmla="*/ 84 h 182"/>
                    <a:gd name="T80" fmla="*/ 123 w 411"/>
                    <a:gd name="T81" fmla="*/ 33 h 182"/>
                    <a:gd name="T82" fmla="*/ 32 w 411"/>
                    <a:gd name="T83" fmla="*/ 33 h 182"/>
                    <a:gd name="T84" fmla="*/ 32 w 411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1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1" y="0"/>
                      </a:cubicBezTo>
                      <a:cubicBezTo>
                        <a:pt x="411" y="181"/>
                        <a:pt x="411" y="181"/>
                        <a:pt x="411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5" y="182"/>
                        <a:pt x="255" y="182"/>
                        <a:pt x="255" y="182"/>
                      </a:cubicBezTo>
                      <a:cubicBezTo>
                        <a:pt x="255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4"/>
                <p:cNvSpPr/>
                <p:nvPr/>
              </p:nvSpPr>
              <p:spPr bwMode="auto">
                <a:xfrm>
                  <a:off x="7231980" y="5029200"/>
                  <a:ext cx="526381" cy="126831"/>
                </a:xfrm>
                <a:custGeom>
                  <a:avLst/>
                  <a:gdLst>
                    <a:gd name="T0" fmla="*/ 32 w 412"/>
                    <a:gd name="T1" fmla="*/ 150 h 182"/>
                    <a:gd name="T2" fmla="*/ 186 w 412"/>
                    <a:gd name="T3" fmla="*/ 150 h 182"/>
                    <a:gd name="T4" fmla="*/ 186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6 w 412"/>
                    <a:gd name="T61" fmla="*/ 115 h 182"/>
                    <a:gd name="T62" fmla="*/ 99 w 412"/>
                    <a:gd name="T63" fmla="*/ 115 h 182"/>
                    <a:gd name="T64" fmla="*/ 99 w 412"/>
                    <a:gd name="T65" fmla="*/ 116 h 182"/>
                    <a:gd name="T66" fmla="*/ 70 w 412"/>
                    <a:gd name="T67" fmla="*/ 116 h 182"/>
                    <a:gd name="T68" fmla="*/ 70 w 412"/>
                    <a:gd name="T69" fmla="*/ 115 h 182"/>
                    <a:gd name="T70" fmla="*/ 69 w 412"/>
                    <a:gd name="T71" fmla="*/ 115 h 182"/>
                    <a:gd name="T72" fmla="*/ 69 w 412"/>
                    <a:gd name="T73" fmla="*/ 61 h 182"/>
                    <a:gd name="T74" fmla="*/ 99 w 412"/>
                    <a:gd name="T75" fmla="*/ 61 h 182"/>
                    <a:gd name="T76" fmla="*/ 99 w 412"/>
                    <a:gd name="T77" fmla="*/ 84 h 182"/>
                    <a:gd name="T78" fmla="*/ 123 w 412"/>
                    <a:gd name="T79" fmla="*/ 84 h 182"/>
                    <a:gd name="T80" fmla="*/ 123 w 412"/>
                    <a:gd name="T81" fmla="*/ 33 h 182"/>
                    <a:gd name="T82" fmla="*/ 32 w 412"/>
                    <a:gd name="T83" fmla="*/ 33 h 182"/>
                    <a:gd name="T84" fmla="*/ 32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5"/>
                <p:cNvSpPr/>
                <p:nvPr/>
              </p:nvSpPr>
              <p:spPr bwMode="auto">
                <a:xfrm>
                  <a:off x="7789631" y="5029200"/>
                  <a:ext cx="524643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6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3 w 412"/>
                    <a:gd name="T27" fmla="*/ 62 h 182"/>
                    <a:gd name="T28" fmla="*/ 343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9 w 412"/>
                    <a:gd name="T39" fmla="*/ 94 h 182"/>
                    <a:gd name="T40" fmla="*/ 289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1 w 412"/>
                    <a:gd name="T47" fmla="*/ 32 h 182"/>
                    <a:gd name="T48" fmla="*/ 221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6" y="100"/>
                        <a:pt x="256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3" y="62"/>
                        <a:pt x="343" y="62"/>
                        <a:pt x="343" y="62"/>
                      </a:cubicBezTo>
                      <a:cubicBezTo>
                        <a:pt x="343" y="94"/>
                        <a:pt x="343" y="94"/>
                        <a:pt x="343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9" y="94"/>
                        <a:pt x="289" y="94"/>
                        <a:pt x="289" y="94"/>
                      </a:cubicBezTo>
                      <a:cubicBezTo>
                        <a:pt x="289" y="149"/>
                        <a:pt x="289" y="149"/>
                        <a:pt x="289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"/>
                <p:cNvSpPr/>
                <p:nvPr/>
              </p:nvSpPr>
              <p:spPr bwMode="auto">
                <a:xfrm>
                  <a:off x="8345545" y="5029200"/>
                  <a:ext cx="526381" cy="126831"/>
                </a:xfrm>
                <a:custGeom>
                  <a:avLst/>
                  <a:gdLst>
                    <a:gd name="T0" fmla="*/ 32 w 412"/>
                    <a:gd name="T1" fmla="*/ 150 h 182"/>
                    <a:gd name="T2" fmla="*/ 186 w 412"/>
                    <a:gd name="T3" fmla="*/ 150 h 182"/>
                    <a:gd name="T4" fmla="*/ 186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6 w 412"/>
                    <a:gd name="T61" fmla="*/ 115 h 182"/>
                    <a:gd name="T62" fmla="*/ 99 w 412"/>
                    <a:gd name="T63" fmla="*/ 115 h 182"/>
                    <a:gd name="T64" fmla="*/ 99 w 412"/>
                    <a:gd name="T65" fmla="*/ 116 h 182"/>
                    <a:gd name="T66" fmla="*/ 70 w 412"/>
                    <a:gd name="T67" fmla="*/ 116 h 182"/>
                    <a:gd name="T68" fmla="*/ 70 w 412"/>
                    <a:gd name="T69" fmla="*/ 115 h 182"/>
                    <a:gd name="T70" fmla="*/ 69 w 412"/>
                    <a:gd name="T71" fmla="*/ 115 h 182"/>
                    <a:gd name="T72" fmla="*/ 69 w 412"/>
                    <a:gd name="T73" fmla="*/ 61 h 182"/>
                    <a:gd name="T74" fmla="*/ 99 w 412"/>
                    <a:gd name="T75" fmla="*/ 61 h 182"/>
                    <a:gd name="T76" fmla="*/ 99 w 412"/>
                    <a:gd name="T77" fmla="*/ 84 h 182"/>
                    <a:gd name="T78" fmla="*/ 123 w 412"/>
                    <a:gd name="T79" fmla="*/ 84 h 182"/>
                    <a:gd name="T80" fmla="*/ 123 w 412"/>
                    <a:gd name="T81" fmla="*/ 33 h 182"/>
                    <a:gd name="T82" fmla="*/ 32 w 412"/>
                    <a:gd name="T83" fmla="*/ 33 h 182"/>
                    <a:gd name="T84" fmla="*/ 32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"/>
                <p:cNvSpPr/>
                <p:nvPr/>
              </p:nvSpPr>
              <p:spPr bwMode="auto">
                <a:xfrm>
                  <a:off x="8915356" y="5029200"/>
                  <a:ext cx="524643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8"/>
                <p:cNvSpPr/>
                <p:nvPr/>
              </p:nvSpPr>
              <p:spPr bwMode="auto">
                <a:xfrm>
                  <a:off x="9473006" y="5029200"/>
                  <a:ext cx="524643" cy="126831"/>
                </a:xfrm>
                <a:custGeom>
                  <a:avLst/>
                  <a:gdLst>
                    <a:gd name="T0" fmla="*/ 32 w 411"/>
                    <a:gd name="T1" fmla="*/ 150 h 182"/>
                    <a:gd name="T2" fmla="*/ 186 w 411"/>
                    <a:gd name="T3" fmla="*/ 150 h 182"/>
                    <a:gd name="T4" fmla="*/ 186 w 411"/>
                    <a:gd name="T5" fmla="*/ 1 h 182"/>
                    <a:gd name="T6" fmla="*/ 187 w 411"/>
                    <a:gd name="T7" fmla="*/ 1 h 182"/>
                    <a:gd name="T8" fmla="*/ 187 w 411"/>
                    <a:gd name="T9" fmla="*/ 1 h 182"/>
                    <a:gd name="T10" fmla="*/ 411 w 411"/>
                    <a:gd name="T11" fmla="*/ 0 h 182"/>
                    <a:gd name="T12" fmla="*/ 411 w 411"/>
                    <a:gd name="T13" fmla="*/ 181 h 182"/>
                    <a:gd name="T14" fmla="*/ 379 w 411"/>
                    <a:gd name="T15" fmla="*/ 181 h 182"/>
                    <a:gd name="T16" fmla="*/ 379 w 411"/>
                    <a:gd name="T17" fmla="*/ 181 h 182"/>
                    <a:gd name="T18" fmla="*/ 255 w 411"/>
                    <a:gd name="T19" fmla="*/ 182 h 182"/>
                    <a:gd name="T20" fmla="*/ 255 w 411"/>
                    <a:gd name="T21" fmla="*/ 62 h 182"/>
                    <a:gd name="T22" fmla="*/ 342 w 411"/>
                    <a:gd name="T23" fmla="*/ 62 h 182"/>
                    <a:gd name="T24" fmla="*/ 342 w 411"/>
                    <a:gd name="T25" fmla="*/ 62 h 182"/>
                    <a:gd name="T26" fmla="*/ 342 w 411"/>
                    <a:gd name="T27" fmla="*/ 62 h 182"/>
                    <a:gd name="T28" fmla="*/ 342 w 411"/>
                    <a:gd name="T29" fmla="*/ 94 h 182"/>
                    <a:gd name="T30" fmla="*/ 342 w 411"/>
                    <a:gd name="T31" fmla="*/ 94 h 182"/>
                    <a:gd name="T32" fmla="*/ 342 w 411"/>
                    <a:gd name="T33" fmla="*/ 116 h 182"/>
                    <a:gd name="T34" fmla="*/ 313 w 411"/>
                    <a:gd name="T35" fmla="*/ 116 h 182"/>
                    <a:gd name="T36" fmla="*/ 313 w 411"/>
                    <a:gd name="T37" fmla="*/ 94 h 182"/>
                    <a:gd name="T38" fmla="*/ 288 w 411"/>
                    <a:gd name="T39" fmla="*/ 94 h 182"/>
                    <a:gd name="T40" fmla="*/ 288 w 411"/>
                    <a:gd name="T41" fmla="*/ 149 h 182"/>
                    <a:gd name="T42" fmla="*/ 379 w 411"/>
                    <a:gd name="T43" fmla="*/ 149 h 182"/>
                    <a:gd name="T44" fmla="*/ 379 w 411"/>
                    <a:gd name="T45" fmla="*/ 32 h 182"/>
                    <a:gd name="T46" fmla="*/ 220 w 411"/>
                    <a:gd name="T47" fmla="*/ 32 h 182"/>
                    <a:gd name="T48" fmla="*/ 220 w 411"/>
                    <a:gd name="T49" fmla="*/ 32 h 182"/>
                    <a:gd name="T50" fmla="*/ 219 w 411"/>
                    <a:gd name="T51" fmla="*/ 32 h 182"/>
                    <a:gd name="T52" fmla="*/ 219 w 411"/>
                    <a:gd name="T53" fmla="*/ 182 h 182"/>
                    <a:gd name="T54" fmla="*/ 0 w 411"/>
                    <a:gd name="T55" fmla="*/ 182 h 182"/>
                    <a:gd name="T56" fmla="*/ 0 w 411"/>
                    <a:gd name="T57" fmla="*/ 1 h 182"/>
                    <a:gd name="T58" fmla="*/ 156 w 411"/>
                    <a:gd name="T59" fmla="*/ 0 h 182"/>
                    <a:gd name="T60" fmla="*/ 156 w 411"/>
                    <a:gd name="T61" fmla="*/ 115 h 182"/>
                    <a:gd name="T62" fmla="*/ 99 w 411"/>
                    <a:gd name="T63" fmla="*/ 115 h 182"/>
                    <a:gd name="T64" fmla="*/ 99 w 411"/>
                    <a:gd name="T65" fmla="*/ 116 h 182"/>
                    <a:gd name="T66" fmla="*/ 70 w 411"/>
                    <a:gd name="T67" fmla="*/ 116 h 182"/>
                    <a:gd name="T68" fmla="*/ 70 w 411"/>
                    <a:gd name="T69" fmla="*/ 115 h 182"/>
                    <a:gd name="T70" fmla="*/ 69 w 411"/>
                    <a:gd name="T71" fmla="*/ 115 h 182"/>
                    <a:gd name="T72" fmla="*/ 69 w 411"/>
                    <a:gd name="T73" fmla="*/ 61 h 182"/>
                    <a:gd name="T74" fmla="*/ 99 w 411"/>
                    <a:gd name="T75" fmla="*/ 61 h 182"/>
                    <a:gd name="T76" fmla="*/ 99 w 411"/>
                    <a:gd name="T77" fmla="*/ 84 h 182"/>
                    <a:gd name="T78" fmla="*/ 123 w 411"/>
                    <a:gd name="T79" fmla="*/ 84 h 182"/>
                    <a:gd name="T80" fmla="*/ 123 w 411"/>
                    <a:gd name="T81" fmla="*/ 33 h 182"/>
                    <a:gd name="T82" fmla="*/ 32 w 411"/>
                    <a:gd name="T83" fmla="*/ 33 h 182"/>
                    <a:gd name="T84" fmla="*/ 32 w 411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1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1" y="0"/>
                      </a:cubicBezTo>
                      <a:cubicBezTo>
                        <a:pt x="411" y="181"/>
                        <a:pt x="411" y="181"/>
                        <a:pt x="411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5" y="182"/>
                        <a:pt x="255" y="182"/>
                        <a:pt x="255" y="182"/>
                      </a:cubicBezTo>
                      <a:cubicBezTo>
                        <a:pt x="255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9"/>
                <p:cNvSpPr/>
                <p:nvPr/>
              </p:nvSpPr>
              <p:spPr bwMode="auto">
                <a:xfrm>
                  <a:off x="10028919" y="5029200"/>
                  <a:ext cx="526381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20"/>
                <p:cNvSpPr/>
                <p:nvPr/>
              </p:nvSpPr>
              <p:spPr bwMode="auto">
                <a:xfrm>
                  <a:off x="10583096" y="5029200"/>
                  <a:ext cx="526381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6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3 w 412"/>
                    <a:gd name="T27" fmla="*/ 62 h 182"/>
                    <a:gd name="T28" fmla="*/ 343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9 w 412"/>
                    <a:gd name="T39" fmla="*/ 94 h 182"/>
                    <a:gd name="T40" fmla="*/ 289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1 w 412"/>
                    <a:gd name="T47" fmla="*/ 32 h 182"/>
                    <a:gd name="T48" fmla="*/ 221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6" y="100"/>
                        <a:pt x="256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3" y="62"/>
                        <a:pt x="343" y="62"/>
                        <a:pt x="343" y="62"/>
                      </a:cubicBezTo>
                      <a:cubicBezTo>
                        <a:pt x="343" y="94"/>
                        <a:pt x="343" y="94"/>
                        <a:pt x="343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9" y="94"/>
                        <a:pt x="289" y="94"/>
                        <a:pt x="289" y="94"/>
                      </a:cubicBezTo>
                      <a:cubicBezTo>
                        <a:pt x="289" y="149"/>
                        <a:pt x="289" y="149"/>
                        <a:pt x="289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21"/>
                <p:cNvSpPr/>
                <p:nvPr/>
              </p:nvSpPr>
              <p:spPr bwMode="auto">
                <a:xfrm>
                  <a:off x="11140746" y="5029200"/>
                  <a:ext cx="526381" cy="126831"/>
                </a:xfrm>
                <a:custGeom>
                  <a:avLst/>
                  <a:gdLst>
                    <a:gd name="T0" fmla="*/ 32 w 412"/>
                    <a:gd name="T1" fmla="*/ 150 h 182"/>
                    <a:gd name="T2" fmla="*/ 186 w 412"/>
                    <a:gd name="T3" fmla="*/ 150 h 182"/>
                    <a:gd name="T4" fmla="*/ 186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6 w 412"/>
                    <a:gd name="T61" fmla="*/ 115 h 182"/>
                    <a:gd name="T62" fmla="*/ 99 w 412"/>
                    <a:gd name="T63" fmla="*/ 115 h 182"/>
                    <a:gd name="T64" fmla="*/ 99 w 412"/>
                    <a:gd name="T65" fmla="*/ 116 h 182"/>
                    <a:gd name="T66" fmla="*/ 70 w 412"/>
                    <a:gd name="T67" fmla="*/ 116 h 182"/>
                    <a:gd name="T68" fmla="*/ 70 w 412"/>
                    <a:gd name="T69" fmla="*/ 115 h 182"/>
                    <a:gd name="T70" fmla="*/ 69 w 412"/>
                    <a:gd name="T71" fmla="*/ 115 h 182"/>
                    <a:gd name="T72" fmla="*/ 69 w 412"/>
                    <a:gd name="T73" fmla="*/ 61 h 182"/>
                    <a:gd name="T74" fmla="*/ 99 w 412"/>
                    <a:gd name="T75" fmla="*/ 61 h 182"/>
                    <a:gd name="T76" fmla="*/ 99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2 w 412"/>
                    <a:gd name="T83" fmla="*/ 33 h 182"/>
                    <a:gd name="T84" fmla="*/ 32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22"/>
                <p:cNvSpPr/>
                <p:nvPr/>
              </p:nvSpPr>
              <p:spPr bwMode="auto">
                <a:xfrm>
                  <a:off x="11696660" y="5029200"/>
                  <a:ext cx="526381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6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3 w 412"/>
                    <a:gd name="T27" fmla="*/ 62 h 182"/>
                    <a:gd name="T28" fmla="*/ 343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9 w 412"/>
                    <a:gd name="T39" fmla="*/ 94 h 182"/>
                    <a:gd name="T40" fmla="*/ 289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1 w 412"/>
                    <a:gd name="T47" fmla="*/ 32 h 182"/>
                    <a:gd name="T48" fmla="*/ 221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6" y="100"/>
                        <a:pt x="256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3" y="62"/>
                        <a:pt x="343" y="62"/>
                        <a:pt x="343" y="62"/>
                      </a:cubicBezTo>
                      <a:cubicBezTo>
                        <a:pt x="343" y="94"/>
                        <a:pt x="343" y="94"/>
                        <a:pt x="343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9" y="94"/>
                        <a:pt x="289" y="94"/>
                        <a:pt x="289" y="94"/>
                      </a:cubicBezTo>
                      <a:cubicBezTo>
                        <a:pt x="289" y="149"/>
                        <a:pt x="289" y="149"/>
                        <a:pt x="289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21" y="32"/>
                        <a:pt x="221" y="32"/>
                        <a:pt x="221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23"/>
                <p:cNvSpPr/>
                <p:nvPr/>
              </p:nvSpPr>
              <p:spPr bwMode="auto">
                <a:xfrm>
                  <a:off x="12250836" y="5029200"/>
                  <a:ext cx="524643" cy="126831"/>
                </a:xfrm>
                <a:custGeom>
                  <a:avLst/>
                  <a:gdLst>
                    <a:gd name="T0" fmla="*/ 32 w 411"/>
                    <a:gd name="T1" fmla="*/ 150 h 182"/>
                    <a:gd name="T2" fmla="*/ 186 w 411"/>
                    <a:gd name="T3" fmla="*/ 150 h 182"/>
                    <a:gd name="T4" fmla="*/ 186 w 411"/>
                    <a:gd name="T5" fmla="*/ 1 h 182"/>
                    <a:gd name="T6" fmla="*/ 187 w 411"/>
                    <a:gd name="T7" fmla="*/ 1 h 182"/>
                    <a:gd name="T8" fmla="*/ 187 w 411"/>
                    <a:gd name="T9" fmla="*/ 1 h 182"/>
                    <a:gd name="T10" fmla="*/ 411 w 411"/>
                    <a:gd name="T11" fmla="*/ 0 h 182"/>
                    <a:gd name="T12" fmla="*/ 411 w 411"/>
                    <a:gd name="T13" fmla="*/ 181 h 182"/>
                    <a:gd name="T14" fmla="*/ 379 w 411"/>
                    <a:gd name="T15" fmla="*/ 181 h 182"/>
                    <a:gd name="T16" fmla="*/ 379 w 411"/>
                    <a:gd name="T17" fmla="*/ 181 h 182"/>
                    <a:gd name="T18" fmla="*/ 256 w 411"/>
                    <a:gd name="T19" fmla="*/ 182 h 182"/>
                    <a:gd name="T20" fmla="*/ 255 w 411"/>
                    <a:gd name="T21" fmla="*/ 62 h 182"/>
                    <a:gd name="T22" fmla="*/ 342 w 411"/>
                    <a:gd name="T23" fmla="*/ 62 h 182"/>
                    <a:gd name="T24" fmla="*/ 342 w 411"/>
                    <a:gd name="T25" fmla="*/ 62 h 182"/>
                    <a:gd name="T26" fmla="*/ 342 w 411"/>
                    <a:gd name="T27" fmla="*/ 62 h 182"/>
                    <a:gd name="T28" fmla="*/ 342 w 411"/>
                    <a:gd name="T29" fmla="*/ 94 h 182"/>
                    <a:gd name="T30" fmla="*/ 342 w 411"/>
                    <a:gd name="T31" fmla="*/ 94 h 182"/>
                    <a:gd name="T32" fmla="*/ 342 w 411"/>
                    <a:gd name="T33" fmla="*/ 116 h 182"/>
                    <a:gd name="T34" fmla="*/ 313 w 411"/>
                    <a:gd name="T35" fmla="*/ 116 h 182"/>
                    <a:gd name="T36" fmla="*/ 313 w 411"/>
                    <a:gd name="T37" fmla="*/ 94 h 182"/>
                    <a:gd name="T38" fmla="*/ 288 w 411"/>
                    <a:gd name="T39" fmla="*/ 94 h 182"/>
                    <a:gd name="T40" fmla="*/ 288 w 411"/>
                    <a:gd name="T41" fmla="*/ 149 h 182"/>
                    <a:gd name="T42" fmla="*/ 379 w 411"/>
                    <a:gd name="T43" fmla="*/ 149 h 182"/>
                    <a:gd name="T44" fmla="*/ 379 w 411"/>
                    <a:gd name="T45" fmla="*/ 32 h 182"/>
                    <a:gd name="T46" fmla="*/ 220 w 411"/>
                    <a:gd name="T47" fmla="*/ 32 h 182"/>
                    <a:gd name="T48" fmla="*/ 220 w 411"/>
                    <a:gd name="T49" fmla="*/ 32 h 182"/>
                    <a:gd name="T50" fmla="*/ 219 w 411"/>
                    <a:gd name="T51" fmla="*/ 32 h 182"/>
                    <a:gd name="T52" fmla="*/ 219 w 411"/>
                    <a:gd name="T53" fmla="*/ 182 h 182"/>
                    <a:gd name="T54" fmla="*/ 0 w 411"/>
                    <a:gd name="T55" fmla="*/ 182 h 182"/>
                    <a:gd name="T56" fmla="*/ 0 w 411"/>
                    <a:gd name="T57" fmla="*/ 1 h 182"/>
                    <a:gd name="T58" fmla="*/ 156 w 411"/>
                    <a:gd name="T59" fmla="*/ 0 h 182"/>
                    <a:gd name="T60" fmla="*/ 156 w 411"/>
                    <a:gd name="T61" fmla="*/ 115 h 182"/>
                    <a:gd name="T62" fmla="*/ 99 w 411"/>
                    <a:gd name="T63" fmla="*/ 115 h 182"/>
                    <a:gd name="T64" fmla="*/ 99 w 411"/>
                    <a:gd name="T65" fmla="*/ 116 h 182"/>
                    <a:gd name="T66" fmla="*/ 70 w 411"/>
                    <a:gd name="T67" fmla="*/ 116 h 182"/>
                    <a:gd name="T68" fmla="*/ 70 w 411"/>
                    <a:gd name="T69" fmla="*/ 115 h 182"/>
                    <a:gd name="T70" fmla="*/ 69 w 411"/>
                    <a:gd name="T71" fmla="*/ 115 h 182"/>
                    <a:gd name="T72" fmla="*/ 69 w 411"/>
                    <a:gd name="T73" fmla="*/ 61 h 182"/>
                    <a:gd name="T74" fmla="*/ 99 w 411"/>
                    <a:gd name="T75" fmla="*/ 61 h 182"/>
                    <a:gd name="T76" fmla="*/ 99 w 411"/>
                    <a:gd name="T77" fmla="*/ 84 h 182"/>
                    <a:gd name="T78" fmla="*/ 123 w 411"/>
                    <a:gd name="T79" fmla="*/ 84 h 182"/>
                    <a:gd name="T80" fmla="*/ 123 w 411"/>
                    <a:gd name="T81" fmla="*/ 33 h 182"/>
                    <a:gd name="T82" fmla="*/ 32 w 411"/>
                    <a:gd name="T83" fmla="*/ 33 h 182"/>
                    <a:gd name="T84" fmla="*/ 32 w 411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1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1" y="0"/>
                      </a:cubicBezTo>
                      <a:cubicBezTo>
                        <a:pt x="411" y="181"/>
                        <a:pt x="411" y="181"/>
                        <a:pt x="411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24"/>
                <p:cNvSpPr/>
                <p:nvPr/>
              </p:nvSpPr>
              <p:spPr bwMode="auto">
                <a:xfrm>
                  <a:off x="12806750" y="5029200"/>
                  <a:ext cx="526381" cy="126831"/>
                </a:xfrm>
                <a:custGeom>
                  <a:avLst/>
                  <a:gdLst>
                    <a:gd name="T0" fmla="*/ 33 w 412"/>
                    <a:gd name="T1" fmla="*/ 150 h 182"/>
                    <a:gd name="T2" fmla="*/ 187 w 412"/>
                    <a:gd name="T3" fmla="*/ 150 h 182"/>
                    <a:gd name="T4" fmla="*/ 187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80 w 412"/>
                    <a:gd name="T15" fmla="*/ 181 h 182"/>
                    <a:gd name="T16" fmla="*/ 380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80 w 412"/>
                    <a:gd name="T43" fmla="*/ 149 h 182"/>
                    <a:gd name="T44" fmla="*/ 380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7 w 412"/>
                    <a:gd name="T61" fmla="*/ 115 h 182"/>
                    <a:gd name="T62" fmla="*/ 100 w 412"/>
                    <a:gd name="T63" fmla="*/ 115 h 182"/>
                    <a:gd name="T64" fmla="*/ 100 w 412"/>
                    <a:gd name="T65" fmla="*/ 116 h 182"/>
                    <a:gd name="T66" fmla="*/ 71 w 412"/>
                    <a:gd name="T67" fmla="*/ 116 h 182"/>
                    <a:gd name="T68" fmla="*/ 71 w 412"/>
                    <a:gd name="T69" fmla="*/ 115 h 182"/>
                    <a:gd name="T70" fmla="*/ 70 w 412"/>
                    <a:gd name="T71" fmla="*/ 115 h 182"/>
                    <a:gd name="T72" fmla="*/ 69 w 412"/>
                    <a:gd name="T73" fmla="*/ 61 h 182"/>
                    <a:gd name="T74" fmla="*/ 100 w 412"/>
                    <a:gd name="T75" fmla="*/ 61 h 182"/>
                    <a:gd name="T76" fmla="*/ 100 w 412"/>
                    <a:gd name="T77" fmla="*/ 84 h 182"/>
                    <a:gd name="T78" fmla="*/ 124 w 412"/>
                    <a:gd name="T79" fmla="*/ 84 h 182"/>
                    <a:gd name="T80" fmla="*/ 124 w 412"/>
                    <a:gd name="T81" fmla="*/ 33 h 182"/>
                    <a:gd name="T82" fmla="*/ 33 w 412"/>
                    <a:gd name="T83" fmla="*/ 33 h 182"/>
                    <a:gd name="T84" fmla="*/ 33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3" y="150"/>
                      </a:moveTo>
                      <a:cubicBezTo>
                        <a:pt x="187" y="150"/>
                        <a:pt x="187" y="150"/>
                        <a:pt x="187" y="150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380" y="181"/>
                        <a:pt x="380" y="181"/>
                        <a:pt x="380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5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80" y="149"/>
                        <a:pt x="380" y="149"/>
                        <a:pt x="380" y="149"/>
                      </a:cubicBezTo>
                      <a:cubicBezTo>
                        <a:pt x="380" y="32"/>
                        <a:pt x="380" y="32"/>
                        <a:pt x="38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7" y="115"/>
                        <a:pt x="157" y="115"/>
                        <a:pt x="157" y="115"/>
                      </a:cubicBezTo>
                      <a:cubicBezTo>
                        <a:pt x="100" y="115"/>
                        <a:pt x="100" y="115"/>
                        <a:pt x="100" y="115"/>
                      </a:cubicBezTo>
                      <a:cubicBezTo>
                        <a:pt x="100" y="116"/>
                        <a:pt x="100" y="116"/>
                        <a:pt x="100" y="116"/>
                      </a:cubicBezTo>
                      <a:cubicBezTo>
                        <a:pt x="71" y="116"/>
                        <a:pt x="71" y="116"/>
                        <a:pt x="71" y="116"/>
                      </a:cubicBezTo>
                      <a:cubicBezTo>
                        <a:pt x="71" y="115"/>
                        <a:pt x="71" y="115"/>
                        <a:pt x="71" y="115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100" y="61"/>
                        <a:pt x="100" y="61"/>
                        <a:pt x="100" y="61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33"/>
                        <a:pt x="124" y="33"/>
                        <a:pt x="124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lnTo>
                        <a:pt x="33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25"/>
                <p:cNvSpPr/>
                <p:nvPr/>
              </p:nvSpPr>
              <p:spPr bwMode="auto">
                <a:xfrm>
                  <a:off x="13364400" y="5029200"/>
                  <a:ext cx="526381" cy="126831"/>
                </a:xfrm>
                <a:custGeom>
                  <a:avLst/>
                  <a:gdLst>
                    <a:gd name="T0" fmla="*/ 32 w 412"/>
                    <a:gd name="T1" fmla="*/ 150 h 182"/>
                    <a:gd name="T2" fmla="*/ 186 w 412"/>
                    <a:gd name="T3" fmla="*/ 150 h 182"/>
                    <a:gd name="T4" fmla="*/ 186 w 412"/>
                    <a:gd name="T5" fmla="*/ 1 h 182"/>
                    <a:gd name="T6" fmla="*/ 187 w 412"/>
                    <a:gd name="T7" fmla="*/ 1 h 182"/>
                    <a:gd name="T8" fmla="*/ 187 w 412"/>
                    <a:gd name="T9" fmla="*/ 1 h 182"/>
                    <a:gd name="T10" fmla="*/ 412 w 412"/>
                    <a:gd name="T11" fmla="*/ 0 h 182"/>
                    <a:gd name="T12" fmla="*/ 412 w 412"/>
                    <a:gd name="T13" fmla="*/ 181 h 182"/>
                    <a:gd name="T14" fmla="*/ 379 w 412"/>
                    <a:gd name="T15" fmla="*/ 181 h 182"/>
                    <a:gd name="T16" fmla="*/ 379 w 412"/>
                    <a:gd name="T17" fmla="*/ 181 h 182"/>
                    <a:gd name="T18" fmla="*/ 256 w 412"/>
                    <a:gd name="T19" fmla="*/ 182 h 182"/>
                    <a:gd name="T20" fmla="*/ 255 w 412"/>
                    <a:gd name="T21" fmla="*/ 62 h 182"/>
                    <a:gd name="T22" fmla="*/ 342 w 412"/>
                    <a:gd name="T23" fmla="*/ 62 h 182"/>
                    <a:gd name="T24" fmla="*/ 342 w 412"/>
                    <a:gd name="T25" fmla="*/ 62 h 182"/>
                    <a:gd name="T26" fmla="*/ 342 w 412"/>
                    <a:gd name="T27" fmla="*/ 62 h 182"/>
                    <a:gd name="T28" fmla="*/ 342 w 412"/>
                    <a:gd name="T29" fmla="*/ 94 h 182"/>
                    <a:gd name="T30" fmla="*/ 342 w 412"/>
                    <a:gd name="T31" fmla="*/ 94 h 182"/>
                    <a:gd name="T32" fmla="*/ 342 w 412"/>
                    <a:gd name="T33" fmla="*/ 116 h 182"/>
                    <a:gd name="T34" fmla="*/ 313 w 412"/>
                    <a:gd name="T35" fmla="*/ 116 h 182"/>
                    <a:gd name="T36" fmla="*/ 313 w 412"/>
                    <a:gd name="T37" fmla="*/ 94 h 182"/>
                    <a:gd name="T38" fmla="*/ 288 w 412"/>
                    <a:gd name="T39" fmla="*/ 94 h 182"/>
                    <a:gd name="T40" fmla="*/ 288 w 412"/>
                    <a:gd name="T41" fmla="*/ 149 h 182"/>
                    <a:gd name="T42" fmla="*/ 379 w 412"/>
                    <a:gd name="T43" fmla="*/ 149 h 182"/>
                    <a:gd name="T44" fmla="*/ 379 w 412"/>
                    <a:gd name="T45" fmla="*/ 32 h 182"/>
                    <a:gd name="T46" fmla="*/ 220 w 412"/>
                    <a:gd name="T47" fmla="*/ 32 h 182"/>
                    <a:gd name="T48" fmla="*/ 220 w 412"/>
                    <a:gd name="T49" fmla="*/ 32 h 182"/>
                    <a:gd name="T50" fmla="*/ 219 w 412"/>
                    <a:gd name="T51" fmla="*/ 32 h 182"/>
                    <a:gd name="T52" fmla="*/ 219 w 412"/>
                    <a:gd name="T53" fmla="*/ 182 h 182"/>
                    <a:gd name="T54" fmla="*/ 0 w 412"/>
                    <a:gd name="T55" fmla="*/ 182 h 182"/>
                    <a:gd name="T56" fmla="*/ 0 w 412"/>
                    <a:gd name="T57" fmla="*/ 1 h 182"/>
                    <a:gd name="T58" fmla="*/ 156 w 412"/>
                    <a:gd name="T59" fmla="*/ 0 h 182"/>
                    <a:gd name="T60" fmla="*/ 156 w 412"/>
                    <a:gd name="T61" fmla="*/ 115 h 182"/>
                    <a:gd name="T62" fmla="*/ 99 w 412"/>
                    <a:gd name="T63" fmla="*/ 115 h 182"/>
                    <a:gd name="T64" fmla="*/ 99 w 412"/>
                    <a:gd name="T65" fmla="*/ 116 h 182"/>
                    <a:gd name="T66" fmla="*/ 70 w 412"/>
                    <a:gd name="T67" fmla="*/ 116 h 182"/>
                    <a:gd name="T68" fmla="*/ 70 w 412"/>
                    <a:gd name="T69" fmla="*/ 115 h 182"/>
                    <a:gd name="T70" fmla="*/ 69 w 412"/>
                    <a:gd name="T71" fmla="*/ 115 h 182"/>
                    <a:gd name="T72" fmla="*/ 69 w 412"/>
                    <a:gd name="T73" fmla="*/ 61 h 182"/>
                    <a:gd name="T74" fmla="*/ 99 w 412"/>
                    <a:gd name="T75" fmla="*/ 61 h 182"/>
                    <a:gd name="T76" fmla="*/ 99 w 412"/>
                    <a:gd name="T77" fmla="*/ 84 h 182"/>
                    <a:gd name="T78" fmla="*/ 123 w 412"/>
                    <a:gd name="T79" fmla="*/ 84 h 182"/>
                    <a:gd name="T80" fmla="*/ 123 w 412"/>
                    <a:gd name="T81" fmla="*/ 33 h 182"/>
                    <a:gd name="T82" fmla="*/ 32 w 412"/>
                    <a:gd name="T83" fmla="*/ 33 h 182"/>
                    <a:gd name="T84" fmla="*/ 32 w 412"/>
                    <a:gd name="T85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12" h="182">
                      <a:moveTo>
                        <a:pt x="32" y="150"/>
                      </a:moveTo>
                      <a:cubicBezTo>
                        <a:pt x="186" y="150"/>
                        <a:pt x="186" y="150"/>
                        <a:pt x="186" y="150"/>
                      </a:cubicBezTo>
                      <a:cubicBezTo>
                        <a:pt x="186" y="1"/>
                        <a:pt x="186" y="1"/>
                        <a:pt x="186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187" y="1"/>
                        <a:pt x="187" y="1"/>
                        <a:pt x="187" y="1"/>
                      </a:cubicBezTo>
                      <a:cubicBezTo>
                        <a:pt x="268" y="1"/>
                        <a:pt x="332" y="0"/>
                        <a:pt x="412" y="0"/>
                      </a:cubicBezTo>
                      <a:cubicBezTo>
                        <a:pt x="412" y="181"/>
                        <a:pt x="412" y="181"/>
                        <a:pt x="412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379" y="181"/>
                        <a:pt x="379" y="181"/>
                        <a:pt x="379" y="181"/>
                      </a:cubicBezTo>
                      <a:cubicBezTo>
                        <a:pt x="256" y="182"/>
                        <a:pt x="256" y="182"/>
                        <a:pt x="256" y="182"/>
                      </a:cubicBezTo>
                      <a:cubicBezTo>
                        <a:pt x="256" y="143"/>
                        <a:pt x="255" y="100"/>
                        <a:pt x="255" y="62"/>
                      </a:cubicBezTo>
                      <a:cubicBezTo>
                        <a:pt x="284" y="62"/>
                        <a:pt x="313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62"/>
                        <a:pt x="342" y="62"/>
                        <a:pt x="342" y="62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6"/>
                        <a:pt x="342" y="116"/>
                        <a:pt x="342" y="116"/>
                      </a:cubicBezTo>
                      <a:cubicBezTo>
                        <a:pt x="313" y="116"/>
                        <a:pt x="313" y="116"/>
                        <a:pt x="313" y="116"/>
                      </a:cubicBezTo>
                      <a:cubicBezTo>
                        <a:pt x="313" y="94"/>
                        <a:pt x="313" y="94"/>
                        <a:pt x="313" y="94"/>
                      </a:cubicBezTo>
                      <a:cubicBezTo>
                        <a:pt x="288" y="94"/>
                        <a:pt x="288" y="94"/>
                        <a:pt x="288" y="94"/>
                      </a:cubicBezTo>
                      <a:cubicBezTo>
                        <a:pt x="288" y="149"/>
                        <a:pt x="288" y="149"/>
                        <a:pt x="288" y="149"/>
                      </a:cubicBezTo>
                      <a:cubicBezTo>
                        <a:pt x="379" y="149"/>
                        <a:pt x="379" y="149"/>
                        <a:pt x="379" y="149"/>
                      </a:cubicBezTo>
                      <a:cubicBezTo>
                        <a:pt x="379" y="32"/>
                        <a:pt x="379" y="32"/>
                        <a:pt x="379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20" y="32"/>
                        <a:pt x="220" y="32"/>
                        <a:pt x="220" y="32"/>
                      </a:cubicBezTo>
                      <a:cubicBezTo>
                        <a:pt x="219" y="32"/>
                        <a:pt x="219" y="32"/>
                        <a:pt x="219" y="32"/>
                      </a:cubicBezTo>
                      <a:cubicBezTo>
                        <a:pt x="219" y="182"/>
                        <a:pt x="219" y="182"/>
                        <a:pt x="219" y="182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115"/>
                        <a:pt x="156" y="115"/>
                        <a:pt x="156" y="115"/>
                      </a:cubicBezTo>
                      <a:cubicBezTo>
                        <a:pt x="99" y="115"/>
                        <a:pt x="99" y="115"/>
                        <a:pt x="99" y="115"/>
                      </a:cubicBezTo>
                      <a:cubicBezTo>
                        <a:pt x="99" y="116"/>
                        <a:pt x="99" y="116"/>
                        <a:pt x="99" y="116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70" y="115"/>
                        <a:pt x="70" y="115"/>
                        <a:pt x="70" y="115"/>
                      </a:cubicBezTo>
                      <a:cubicBezTo>
                        <a:pt x="69" y="115"/>
                        <a:pt x="69" y="115"/>
                        <a:pt x="69" y="115"/>
                      </a:cubicBezTo>
                      <a:cubicBezTo>
                        <a:pt x="69" y="61"/>
                        <a:pt x="69" y="61"/>
                        <a:pt x="69" y="61"/>
                      </a:cubicBezTo>
                      <a:cubicBezTo>
                        <a:pt x="99" y="61"/>
                        <a:pt x="99" y="61"/>
                        <a:pt x="99" y="61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23" y="33"/>
                        <a:pt x="123" y="33"/>
                        <a:pt x="123" y="33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lnTo>
                        <a:pt x="32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sp>
            <p:nvSpPr>
              <p:cNvPr id="37" name="Freeform 5"/>
              <p:cNvSpPr/>
              <p:nvPr/>
            </p:nvSpPr>
            <p:spPr bwMode="auto">
              <a:xfrm>
                <a:off x="13957724" y="4880089"/>
                <a:ext cx="498907" cy="149111"/>
              </a:xfrm>
              <a:custGeom>
                <a:avLst/>
                <a:gdLst>
                  <a:gd name="T0" fmla="*/ 33 w 412"/>
                  <a:gd name="T1" fmla="*/ 150 h 182"/>
                  <a:gd name="T2" fmla="*/ 187 w 412"/>
                  <a:gd name="T3" fmla="*/ 150 h 182"/>
                  <a:gd name="T4" fmla="*/ 187 w 412"/>
                  <a:gd name="T5" fmla="*/ 1 h 182"/>
                  <a:gd name="T6" fmla="*/ 187 w 412"/>
                  <a:gd name="T7" fmla="*/ 1 h 182"/>
                  <a:gd name="T8" fmla="*/ 187 w 412"/>
                  <a:gd name="T9" fmla="*/ 1 h 182"/>
                  <a:gd name="T10" fmla="*/ 412 w 412"/>
                  <a:gd name="T11" fmla="*/ 0 h 182"/>
                  <a:gd name="T12" fmla="*/ 412 w 412"/>
                  <a:gd name="T13" fmla="*/ 181 h 182"/>
                  <a:gd name="T14" fmla="*/ 379 w 412"/>
                  <a:gd name="T15" fmla="*/ 181 h 182"/>
                  <a:gd name="T16" fmla="*/ 379 w 412"/>
                  <a:gd name="T17" fmla="*/ 181 h 182"/>
                  <a:gd name="T18" fmla="*/ 256 w 412"/>
                  <a:gd name="T19" fmla="*/ 182 h 182"/>
                  <a:gd name="T20" fmla="*/ 255 w 412"/>
                  <a:gd name="T21" fmla="*/ 62 h 182"/>
                  <a:gd name="T22" fmla="*/ 342 w 412"/>
                  <a:gd name="T23" fmla="*/ 62 h 182"/>
                  <a:gd name="T24" fmla="*/ 342 w 412"/>
                  <a:gd name="T25" fmla="*/ 62 h 182"/>
                  <a:gd name="T26" fmla="*/ 342 w 412"/>
                  <a:gd name="T27" fmla="*/ 62 h 182"/>
                  <a:gd name="T28" fmla="*/ 342 w 412"/>
                  <a:gd name="T29" fmla="*/ 94 h 182"/>
                  <a:gd name="T30" fmla="*/ 342 w 412"/>
                  <a:gd name="T31" fmla="*/ 94 h 182"/>
                  <a:gd name="T32" fmla="*/ 342 w 412"/>
                  <a:gd name="T33" fmla="*/ 116 h 182"/>
                  <a:gd name="T34" fmla="*/ 313 w 412"/>
                  <a:gd name="T35" fmla="*/ 116 h 182"/>
                  <a:gd name="T36" fmla="*/ 313 w 412"/>
                  <a:gd name="T37" fmla="*/ 94 h 182"/>
                  <a:gd name="T38" fmla="*/ 288 w 412"/>
                  <a:gd name="T39" fmla="*/ 94 h 182"/>
                  <a:gd name="T40" fmla="*/ 288 w 412"/>
                  <a:gd name="T41" fmla="*/ 149 h 182"/>
                  <a:gd name="T42" fmla="*/ 379 w 412"/>
                  <a:gd name="T43" fmla="*/ 149 h 182"/>
                  <a:gd name="T44" fmla="*/ 379 w 412"/>
                  <a:gd name="T45" fmla="*/ 32 h 182"/>
                  <a:gd name="T46" fmla="*/ 220 w 412"/>
                  <a:gd name="T47" fmla="*/ 32 h 182"/>
                  <a:gd name="T48" fmla="*/ 220 w 412"/>
                  <a:gd name="T49" fmla="*/ 32 h 182"/>
                  <a:gd name="T50" fmla="*/ 219 w 412"/>
                  <a:gd name="T51" fmla="*/ 32 h 182"/>
                  <a:gd name="T52" fmla="*/ 219 w 412"/>
                  <a:gd name="T53" fmla="*/ 182 h 182"/>
                  <a:gd name="T54" fmla="*/ 0 w 412"/>
                  <a:gd name="T55" fmla="*/ 182 h 182"/>
                  <a:gd name="T56" fmla="*/ 0 w 412"/>
                  <a:gd name="T57" fmla="*/ 1 h 182"/>
                  <a:gd name="T58" fmla="*/ 156 w 412"/>
                  <a:gd name="T59" fmla="*/ 0 h 182"/>
                  <a:gd name="T60" fmla="*/ 157 w 412"/>
                  <a:gd name="T61" fmla="*/ 115 h 182"/>
                  <a:gd name="T62" fmla="*/ 100 w 412"/>
                  <a:gd name="T63" fmla="*/ 115 h 182"/>
                  <a:gd name="T64" fmla="*/ 100 w 412"/>
                  <a:gd name="T65" fmla="*/ 116 h 182"/>
                  <a:gd name="T66" fmla="*/ 71 w 412"/>
                  <a:gd name="T67" fmla="*/ 116 h 182"/>
                  <a:gd name="T68" fmla="*/ 71 w 412"/>
                  <a:gd name="T69" fmla="*/ 115 h 182"/>
                  <a:gd name="T70" fmla="*/ 70 w 412"/>
                  <a:gd name="T71" fmla="*/ 115 h 182"/>
                  <a:gd name="T72" fmla="*/ 69 w 412"/>
                  <a:gd name="T73" fmla="*/ 61 h 182"/>
                  <a:gd name="T74" fmla="*/ 100 w 412"/>
                  <a:gd name="T75" fmla="*/ 61 h 182"/>
                  <a:gd name="T76" fmla="*/ 100 w 412"/>
                  <a:gd name="T77" fmla="*/ 84 h 182"/>
                  <a:gd name="T78" fmla="*/ 124 w 412"/>
                  <a:gd name="T79" fmla="*/ 84 h 182"/>
                  <a:gd name="T80" fmla="*/ 124 w 412"/>
                  <a:gd name="T81" fmla="*/ 33 h 182"/>
                  <a:gd name="T82" fmla="*/ 33 w 412"/>
                  <a:gd name="T83" fmla="*/ 33 h 182"/>
                  <a:gd name="T84" fmla="*/ 33 w 412"/>
                  <a:gd name="T85" fmla="*/ 15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12" h="182">
                    <a:moveTo>
                      <a:pt x="33" y="150"/>
                    </a:moveTo>
                    <a:cubicBezTo>
                      <a:pt x="187" y="150"/>
                      <a:pt x="187" y="150"/>
                      <a:pt x="187" y="150"/>
                    </a:cubicBezTo>
                    <a:cubicBezTo>
                      <a:pt x="187" y="1"/>
                      <a:pt x="187" y="1"/>
                      <a:pt x="187" y="1"/>
                    </a:cubicBezTo>
                    <a:cubicBezTo>
                      <a:pt x="187" y="1"/>
                      <a:pt x="187" y="1"/>
                      <a:pt x="187" y="1"/>
                    </a:cubicBezTo>
                    <a:cubicBezTo>
                      <a:pt x="187" y="1"/>
                      <a:pt x="187" y="1"/>
                      <a:pt x="187" y="1"/>
                    </a:cubicBezTo>
                    <a:cubicBezTo>
                      <a:pt x="268" y="1"/>
                      <a:pt x="332" y="0"/>
                      <a:pt x="412" y="0"/>
                    </a:cubicBezTo>
                    <a:cubicBezTo>
                      <a:pt x="412" y="181"/>
                      <a:pt x="412" y="181"/>
                      <a:pt x="412" y="181"/>
                    </a:cubicBezTo>
                    <a:cubicBezTo>
                      <a:pt x="379" y="181"/>
                      <a:pt x="379" y="181"/>
                      <a:pt x="379" y="181"/>
                    </a:cubicBezTo>
                    <a:cubicBezTo>
                      <a:pt x="379" y="181"/>
                      <a:pt x="379" y="181"/>
                      <a:pt x="379" y="181"/>
                    </a:cubicBezTo>
                    <a:cubicBezTo>
                      <a:pt x="256" y="182"/>
                      <a:pt x="256" y="182"/>
                      <a:pt x="256" y="182"/>
                    </a:cubicBezTo>
                    <a:cubicBezTo>
                      <a:pt x="256" y="143"/>
                      <a:pt x="255" y="100"/>
                      <a:pt x="255" y="62"/>
                    </a:cubicBezTo>
                    <a:cubicBezTo>
                      <a:pt x="285" y="62"/>
                      <a:pt x="313" y="62"/>
                      <a:pt x="342" y="62"/>
                    </a:cubicBezTo>
                    <a:cubicBezTo>
                      <a:pt x="342" y="62"/>
                      <a:pt x="342" y="62"/>
                      <a:pt x="342" y="62"/>
                    </a:cubicBezTo>
                    <a:cubicBezTo>
                      <a:pt x="342" y="62"/>
                      <a:pt x="342" y="62"/>
                      <a:pt x="342" y="62"/>
                    </a:cubicBezTo>
                    <a:cubicBezTo>
                      <a:pt x="342" y="94"/>
                      <a:pt x="342" y="94"/>
                      <a:pt x="342" y="94"/>
                    </a:cubicBezTo>
                    <a:cubicBezTo>
                      <a:pt x="342" y="94"/>
                      <a:pt x="342" y="94"/>
                      <a:pt x="342" y="94"/>
                    </a:cubicBezTo>
                    <a:cubicBezTo>
                      <a:pt x="342" y="116"/>
                      <a:pt x="342" y="116"/>
                      <a:pt x="342" y="116"/>
                    </a:cubicBezTo>
                    <a:cubicBezTo>
                      <a:pt x="313" y="116"/>
                      <a:pt x="313" y="116"/>
                      <a:pt x="313" y="116"/>
                    </a:cubicBezTo>
                    <a:cubicBezTo>
                      <a:pt x="313" y="94"/>
                      <a:pt x="313" y="94"/>
                      <a:pt x="313" y="94"/>
                    </a:cubicBezTo>
                    <a:cubicBezTo>
                      <a:pt x="288" y="94"/>
                      <a:pt x="288" y="94"/>
                      <a:pt x="288" y="94"/>
                    </a:cubicBezTo>
                    <a:cubicBezTo>
                      <a:pt x="288" y="149"/>
                      <a:pt x="288" y="149"/>
                      <a:pt x="288" y="149"/>
                    </a:cubicBezTo>
                    <a:cubicBezTo>
                      <a:pt x="379" y="149"/>
                      <a:pt x="379" y="149"/>
                      <a:pt x="379" y="149"/>
                    </a:cubicBezTo>
                    <a:cubicBezTo>
                      <a:pt x="379" y="32"/>
                      <a:pt x="379" y="32"/>
                      <a:pt x="379" y="32"/>
                    </a:cubicBezTo>
                    <a:cubicBezTo>
                      <a:pt x="220" y="32"/>
                      <a:pt x="220" y="32"/>
                      <a:pt x="220" y="32"/>
                    </a:cubicBezTo>
                    <a:cubicBezTo>
                      <a:pt x="220" y="32"/>
                      <a:pt x="220" y="32"/>
                      <a:pt x="220" y="32"/>
                    </a:cubicBezTo>
                    <a:cubicBezTo>
                      <a:pt x="219" y="32"/>
                      <a:pt x="219" y="32"/>
                      <a:pt x="219" y="32"/>
                    </a:cubicBezTo>
                    <a:cubicBezTo>
                      <a:pt x="219" y="182"/>
                      <a:pt x="219" y="182"/>
                      <a:pt x="219" y="182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7" y="115"/>
                      <a:pt x="157" y="115"/>
                      <a:pt x="157" y="115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100" y="116"/>
                      <a:pt x="100" y="116"/>
                      <a:pt x="100" y="116"/>
                    </a:cubicBezTo>
                    <a:cubicBezTo>
                      <a:pt x="71" y="116"/>
                      <a:pt x="71" y="116"/>
                      <a:pt x="71" y="116"/>
                    </a:cubicBezTo>
                    <a:cubicBezTo>
                      <a:pt x="71" y="115"/>
                      <a:pt x="71" y="115"/>
                      <a:pt x="71" y="115"/>
                    </a:cubicBezTo>
                    <a:cubicBezTo>
                      <a:pt x="70" y="115"/>
                      <a:pt x="70" y="115"/>
                      <a:pt x="70" y="115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100" y="61"/>
                      <a:pt x="100" y="61"/>
                      <a:pt x="100" y="61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124" y="84"/>
                      <a:pt x="124" y="84"/>
                      <a:pt x="124" y="84"/>
                    </a:cubicBezTo>
                    <a:cubicBezTo>
                      <a:pt x="124" y="33"/>
                      <a:pt x="124" y="33"/>
                      <a:pt x="124" y="33"/>
                    </a:cubicBezTo>
                    <a:cubicBezTo>
                      <a:pt x="33" y="33"/>
                      <a:pt x="33" y="33"/>
                      <a:pt x="33" y="33"/>
                    </a:cubicBezTo>
                    <a:lnTo>
                      <a:pt x="33" y="1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Freeform 6"/>
              <p:cNvSpPr/>
              <p:nvPr/>
            </p:nvSpPr>
            <p:spPr bwMode="auto">
              <a:xfrm>
                <a:off x="14486269" y="4880089"/>
                <a:ext cx="497260" cy="149111"/>
              </a:xfrm>
              <a:custGeom>
                <a:avLst/>
                <a:gdLst>
                  <a:gd name="T0" fmla="*/ 32 w 411"/>
                  <a:gd name="T1" fmla="*/ 150 h 182"/>
                  <a:gd name="T2" fmla="*/ 186 w 411"/>
                  <a:gd name="T3" fmla="*/ 150 h 182"/>
                  <a:gd name="T4" fmla="*/ 186 w 411"/>
                  <a:gd name="T5" fmla="*/ 1 h 182"/>
                  <a:gd name="T6" fmla="*/ 187 w 411"/>
                  <a:gd name="T7" fmla="*/ 1 h 182"/>
                  <a:gd name="T8" fmla="*/ 187 w 411"/>
                  <a:gd name="T9" fmla="*/ 1 h 182"/>
                  <a:gd name="T10" fmla="*/ 411 w 411"/>
                  <a:gd name="T11" fmla="*/ 0 h 182"/>
                  <a:gd name="T12" fmla="*/ 411 w 411"/>
                  <a:gd name="T13" fmla="*/ 181 h 182"/>
                  <a:gd name="T14" fmla="*/ 379 w 411"/>
                  <a:gd name="T15" fmla="*/ 181 h 182"/>
                  <a:gd name="T16" fmla="*/ 379 w 411"/>
                  <a:gd name="T17" fmla="*/ 181 h 182"/>
                  <a:gd name="T18" fmla="*/ 255 w 411"/>
                  <a:gd name="T19" fmla="*/ 182 h 182"/>
                  <a:gd name="T20" fmla="*/ 255 w 411"/>
                  <a:gd name="T21" fmla="*/ 62 h 182"/>
                  <a:gd name="T22" fmla="*/ 341 w 411"/>
                  <a:gd name="T23" fmla="*/ 62 h 182"/>
                  <a:gd name="T24" fmla="*/ 341 w 411"/>
                  <a:gd name="T25" fmla="*/ 62 h 182"/>
                  <a:gd name="T26" fmla="*/ 342 w 411"/>
                  <a:gd name="T27" fmla="*/ 62 h 182"/>
                  <a:gd name="T28" fmla="*/ 342 w 411"/>
                  <a:gd name="T29" fmla="*/ 94 h 182"/>
                  <a:gd name="T30" fmla="*/ 341 w 411"/>
                  <a:gd name="T31" fmla="*/ 94 h 182"/>
                  <a:gd name="T32" fmla="*/ 341 w 411"/>
                  <a:gd name="T33" fmla="*/ 116 h 182"/>
                  <a:gd name="T34" fmla="*/ 312 w 411"/>
                  <a:gd name="T35" fmla="*/ 116 h 182"/>
                  <a:gd name="T36" fmla="*/ 312 w 411"/>
                  <a:gd name="T37" fmla="*/ 94 h 182"/>
                  <a:gd name="T38" fmla="*/ 288 w 411"/>
                  <a:gd name="T39" fmla="*/ 94 h 182"/>
                  <a:gd name="T40" fmla="*/ 288 w 411"/>
                  <a:gd name="T41" fmla="*/ 149 h 182"/>
                  <a:gd name="T42" fmla="*/ 379 w 411"/>
                  <a:gd name="T43" fmla="*/ 149 h 182"/>
                  <a:gd name="T44" fmla="*/ 379 w 411"/>
                  <a:gd name="T45" fmla="*/ 32 h 182"/>
                  <a:gd name="T46" fmla="*/ 220 w 411"/>
                  <a:gd name="T47" fmla="*/ 32 h 182"/>
                  <a:gd name="T48" fmla="*/ 220 w 411"/>
                  <a:gd name="T49" fmla="*/ 32 h 182"/>
                  <a:gd name="T50" fmla="*/ 218 w 411"/>
                  <a:gd name="T51" fmla="*/ 32 h 182"/>
                  <a:gd name="T52" fmla="*/ 218 w 411"/>
                  <a:gd name="T53" fmla="*/ 182 h 182"/>
                  <a:gd name="T54" fmla="*/ 0 w 411"/>
                  <a:gd name="T55" fmla="*/ 182 h 182"/>
                  <a:gd name="T56" fmla="*/ 0 w 411"/>
                  <a:gd name="T57" fmla="*/ 1 h 182"/>
                  <a:gd name="T58" fmla="*/ 156 w 411"/>
                  <a:gd name="T59" fmla="*/ 0 h 182"/>
                  <a:gd name="T60" fmla="*/ 156 w 411"/>
                  <a:gd name="T61" fmla="*/ 115 h 182"/>
                  <a:gd name="T62" fmla="*/ 99 w 411"/>
                  <a:gd name="T63" fmla="*/ 115 h 182"/>
                  <a:gd name="T64" fmla="*/ 99 w 411"/>
                  <a:gd name="T65" fmla="*/ 116 h 182"/>
                  <a:gd name="T66" fmla="*/ 70 w 411"/>
                  <a:gd name="T67" fmla="*/ 116 h 182"/>
                  <a:gd name="T68" fmla="*/ 70 w 411"/>
                  <a:gd name="T69" fmla="*/ 115 h 182"/>
                  <a:gd name="T70" fmla="*/ 69 w 411"/>
                  <a:gd name="T71" fmla="*/ 115 h 182"/>
                  <a:gd name="T72" fmla="*/ 69 w 411"/>
                  <a:gd name="T73" fmla="*/ 61 h 182"/>
                  <a:gd name="T74" fmla="*/ 99 w 411"/>
                  <a:gd name="T75" fmla="*/ 61 h 182"/>
                  <a:gd name="T76" fmla="*/ 99 w 411"/>
                  <a:gd name="T77" fmla="*/ 84 h 182"/>
                  <a:gd name="T78" fmla="*/ 123 w 411"/>
                  <a:gd name="T79" fmla="*/ 84 h 182"/>
                  <a:gd name="T80" fmla="*/ 123 w 411"/>
                  <a:gd name="T81" fmla="*/ 33 h 182"/>
                  <a:gd name="T82" fmla="*/ 32 w 411"/>
                  <a:gd name="T83" fmla="*/ 33 h 182"/>
                  <a:gd name="T84" fmla="*/ 32 w 411"/>
                  <a:gd name="T85" fmla="*/ 15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11" h="182">
                    <a:moveTo>
                      <a:pt x="32" y="150"/>
                    </a:moveTo>
                    <a:cubicBezTo>
                      <a:pt x="186" y="150"/>
                      <a:pt x="186" y="150"/>
                      <a:pt x="186" y="150"/>
                    </a:cubicBezTo>
                    <a:cubicBezTo>
                      <a:pt x="186" y="1"/>
                      <a:pt x="186" y="1"/>
                      <a:pt x="186" y="1"/>
                    </a:cubicBezTo>
                    <a:cubicBezTo>
                      <a:pt x="187" y="1"/>
                      <a:pt x="187" y="1"/>
                      <a:pt x="187" y="1"/>
                    </a:cubicBezTo>
                    <a:cubicBezTo>
                      <a:pt x="187" y="1"/>
                      <a:pt x="187" y="1"/>
                      <a:pt x="187" y="1"/>
                    </a:cubicBezTo>
                    <a:cubicBezTo>
                      <a:pt x="268" y="1"/>
                      <a:pt x="332" y="0"/>
                      <a:pt x="411" y="0"/>
                    </a:cubicBezTo>
                    <a:cubicBezTo>
                      <a:pt x="411" y="181"/>
                      <a:pt x="411" y="181"/>
                      <a:pt x="411" y="181"/>
                    </a:cubicBezTo>
                    <a:cubicBezTo>
                      <a:pt x="379" y="181"/>
                      <a:pt x="379" y="181"/>
                      <a:pt x="379" y="181"/>
                    </a:cubicBezTo>
                    <a:cubicBezTo>
                      <a:pt x="379" y="181"/>
                      <a:pt x="379" y="181"/>
                      <a:pt x="379" y="181"/>
                    </a:cubicBezTo>
                    <a:cubicBezTo>
                      <a:pt x="255" y="182"/>
                      <a:pt x="255" y="182"/>
                      <a:pt x="255" y="182"/>
                    </a:cubicBezTo>
                    <a:cubicBezTo>
                      <a:pt x="255" y="143"/>
                      <a:pt x="255" y="100"/>
                      <a:pt x="255" y="62"/>
                    </a:cubicBezTo>
                    <a:cubicBezTo>
                      <a:pt x="284" y="62"/>
                      <a:pt x="312" y="62"/>
                      <a:pt x="341" y="62"/>
                    </a:cubicBezTo>
                    <a:cubicBezTo>
                      <a:pt x="341" y="62"/>
                      <a:pt x="341" y="62"/>
                      <a:pt x="341" y="62"/>
                    </a:cubicBezTo>
                    <a:cubicBezTo>
                      <a:pt x="342" y="62"/>
                      <a:pt x="342" y="62"/>
                      <a:pt x="342" y="62"/>
                    </a:cubicBezTo>
                    <a:cubicBezTo>
                      <a:pt x="342" y="94"/>
                      <a:pt x="342" y="94"/>
                      <a:pt x="342" y="94"/>
                    </a:cubicBezTo>
                    <a:cubicBezTo>
                      <a:pt x="341" y="94"/>
                      <a:pt x="341" y="94"/>
                      <a:pt x="341" y="94"/>
                    </a:cubicBezTo>
                    <a:cubicBezTo>
                      <a:pt x="341" y="116"/>
                      <a:pt x="341" y="116"/>
                      <a:pt x="341" y="116"/>
                    </a:cubicBezTo>
                    <a:cubicBezTo>
                      <a:pt x="312" y="116"/>
                      <a:pt x="312" y="116"/>
                      <a:pt x="312" y="116"/>
                    </a:cubicBezTo>
                    <a:cubicBezTo>
                      <a:pt x="312" y="94"/>
                      <a:pt x="312" y="94"/>
                      <a:pt x="312" y="94"/>
                    </a:cubicBezTo>
                    <a:cubicBezTo>
                      <a:pt x="288" y="94"/>
                      <a:pt x="288" y="94"/>
                      <a:pt x="288" y="94"/>
                    </a:cubicBezTo>
                    <a:cubicBezTo>
                      <a:pt x="288" y="149"/>
                      <a:pt x="288" y="149"/>
                      <a:pt x="288" y="149"/>
                    </a:cubicBezTo>
                    <a:cubicBezTo>
                      <a:pt x="379" y="149"/>
                      <a:pt x="379" y="149"/>
                      <a:pt x="379" y="149"/>
                    </a:cubicBezTo>
                    <a:cubicBezTo>
                      <a:pt x="379" y="32"/>
                      <a:pt x="379" y="32"/>
                      <a:pt x="379" y="32"/>
                    </a:cubicBezTo>
                    <a:cubicBezTo>
                      <a:pt x="220" y="32"/>
                      <a:pt x="220" y="32"/>
                      <a:pt x="220" y="32"/>
                    </a:cubicBezTo>
                    <a:cubicBezTo>
                      <a:pt x="220" y="32"/>
                      <a:pt x="220" y="32"/>
                      <a:pt x="220" y="32"/>
                    </a:cubicBezTo>
                    <a:cubicBezTo>
                      <a:pt x="218" y="32"/>
                      <a:pt x="218" y="32"/>
                      <a:pt x="218" y="32"/>
                    </a:cubicBezTo>
                    <a:cubicBezTo>
                      <a:pt x="218" y="182"/>
                      <a:pt x="218" y="182"/>
                      <a:pt x="218" y="182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115"/>
                      <a:pt x="156" y="115"/>
                      <a:pt x="156" y="115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0" y="115"/>
                      <a:pt x="70" y="115"/>
                      <a:pt x="70" y="115"/>
                    </a:cubicBezTo>
                    <a:cubicBezTo>
                      <a:pt x="69" y="115"/>
                      <a:pt x="69" y="115"/>
                      <a:pt x="69" y="115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23" y="84"/>
                      <a:pt x="123" y="84"/>
                      <a:pt x="123" y="84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32" y="33"/>
                      <a:pt x="32" y="33"/>
                      <a:pt x="32" y="33"/>
                    </a:cubicBezTo>
                    <a:lnTo>
                      <a:pt x="32" y="1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31" name="Freeform 5"/>
            <p:cNvSpPr/>
            <p:nvPr/>
          </p:nvSpPr>
          <p:spPr bwMode="auto">
            <a:xfrm>
              <a:off x="17100025" y="4800600"/>
              <a:ext cx="498907" cy="149111"/>
            </a:xfrm>
            <a:custGeom>
              <a:avLst/>
              <a:gdLst>
                <a:gd name="T0" fmla="*/ 33 w 412"/>
                <a:gd name="T1" fmla="*/ 150 h 182"/>
                <a:gd name="T2" fmla="*/ 187 w 412"/>
                <a:gd name="T3" fmla="*/ 150 h 182"/>
                <a:gd name="T4" fmla="*/ 187 w 412"/>
                <a:gd name="T5" fmla="*/ 1 h 182"/>
                <a:gd name="T6" fmla="*/ 187 w 412"/>
                <a:gd name="T7" fmla="*/ 1 h 182"/>
                <a:gd name="T8" fmla="*/ 187 w 412"/>
                <a:gd name="T9" fmla="*/ 1 h 182"/>
                <a:gd name="T10" fmla="*/ 412 w 412"/>
                <a:gd name="T11" fmla="*/ 0 h 182"/>
                <a:gd name="T12" fmla="*/ 412 w 412"/>
                <a:gd name="T13" fmla="*/ 181 h 182"/>
                <a:gd name="T14" fmla="*/ 379 w 412"/>
                <a:gd name="T15" fmla="*/ 181 h 182"/>
                <a:gd name="T16" fmla="*/ 379 w 412"/>
                <a:gd name="T17" fmla="*/ 181 h 182"/>
                <a:gd name="T18" fmla="*/ 256 w 412"/>
                <a:gd name="T19" fmla="*/ 182 h 182"/>
                <a:gd name="T20" fmla="*/ 255 w 412"/>
                <a:gd name="T21" fmla="*/ 62 h 182"/>
                <a:gd name="T22" fmla="*/ 342 w 412"/>
                <a:gd name="T23" fmla="*/ 62 h 182"/>
                <a:gd name="T24" fmla="*/ 342 w 412"/>
                <a:gd name="T25" fmla="*/ 62 h 182"/>
                <a:gd name="T26" fmla="*/ 342 w 412"/>
                <a:gd name="T27" fmla="*/ 62 h 182"/>
                <a:gd name="T28" fmla="*/ 342 w 412"/>
                <a:gd name="T29" fmla="*/ 94 h 182"/>
                <a:gd name="T30" fmla="*/ 342 w 412"/>
                <a:gd name="T31" fmla="*/ 94 h 182"/>
                <a:gd name="T32" fmla="*/ 342 w 412"/>
                <a:gd name="T33" fmla="*/ 116 h 182"/>
                <a:gd name="T34" fmla="*/ 313 w 412"/>
                <a:gd name="T35" fmla="*/ 116 h 182"/>
                <a:gd name="T36" fmla="*/ 313 w 412"/>
                <a:gd name="T37" fmla="*/ 94 h 182"/>
                <a:gd name="T38" fmla="*/ 288 w 412"/>
                <a:gd name="T39" fmla="*/ 94 h 182"/>
                <a:gd name="T40" fmla="*/ 288 w 412"/>
                <a:gd name="T41" fmla="*/ 149 h 182"/>
                <a:gd name="T42" fmla="*/ 379 w 412"/>
                <a:gd name="T43" fmla="*/ 149 h 182"/>
                <a:gd name="T44" fmla="*/ 379 w 412"/>
                <a:gd name="T45" fmla="*/ 32 h 182"/>
                <a:gd name="T46" fmla="*/ 220 w 412"/>
                <a:gd name="T47" fmla="*/ 32 h 182"/>
                <a:gd name="T48" fmla="*/ 220 w 412"/>
                <a:gd name="T49" fmla="*/ 32 h 182"/>
                <a:gd name="T50" fmla="*/ 219 w 412"/>
                <a:gd name="T51" fmla="*/ 32 h 182"/>
                <a:gd name="T52" fmla="*/ 219 w 412"/>
                <a:gd name="T53" fmla="*/ 182 h 182"/>
                <a:gd name="T54" fmla="*/ 0 w 412"/>
                <a:gd name="T55" fmla="*/ 182 h 182"/>
                <a:gd name="T56" fmla="*/ 0 w 412"/>
                <a:gd name="T57" fmla="*/ 1 h 182"/>
                <a:gd name="T58" fmla="*/ 156 w 412"/>
                <a:gd name="T59" fmla="*/ 0 h 182"/>
                <a:gd name="T60" fmla="*/ 157 w 412"/>
                <a:gd name="T61" fmla="*/ 115 h 182"/>
                <a:gd name="T62" fmla="*/ 100 w 412"/>
                <a:gd name="T63" fmla="*/ 115 h 182"/>
                <a:gd name="T64" fmla="*/ 100 w 412"/>
                <a:gd name="T65" fmla="*/ 116 h 182"/>
                <a:gd name="T66" fmla="*/ 71 w 412"/>
                <a:gd name="T67" fmla="*/ 116 h 182"/>
                <a:gd name="T68" fmla="*/ 71 w 412"/>
                <a:gd name="T69" fmla="*/ 115 h 182"/>
                <a:gd name="T70" fmla="*/ 70 w 412"/>
                <a:gd name="T71" fmla="*/ 115 h 182"/>
                <a:gd name="T72" fmla="*/ 69 w 412"/>
                <a:gd name="T73" fmla="*/ 61 h 182"/>
                <a:gd name="T74" fmla="*/ 100 w 412"/>
                <a:gd name="T75" fmla="*/ 61 h 182"/>
                <a:gd name="T76" fmla="*/ 100 w 412"/>
                <a:gd name="T77" fmla="*/ 84 h 182"/>
                <a:gd name="T78" fmla="*/ 124 w 412"/>
                <a:gd name="T79" fmla="*/ 84 h 182"/>
                <a:gd name="T80" fmla="*/ 124 w 412"/>
                <a:gd name="T81" fmla="*/ 33 h 182"/>
                <a:gd name="T82" fmla="*/ 33 w 412"/>
                <a:gd name="T83" fmla="*/ 33 h 182"/>
                <a:gd name="T84" fmla="*/ 33 w 412"/>
                <a:gd name="T85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2" h="182">
                  <a:moveTo>
                    <a:pt x="33" y="150"/>
                  </a:moveTo>
                  <a:cubicBezTo>
                    <a:pt x="187" y="150"/>
                    <a:pt x="187" y="150"/>
                    <a:pt x="187" y="150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268" y="1"/>
                    <a:pt x="332" y="0"/>
                    <a:pt x="412" y="0"/>
                  </a:cubicBezTo>
                  <a:cubicBezTo>
                    <a:pt x="412" y="181"/>
                    <a:pt x="412" y="181"/>
                    <a:pt x="412" y="181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256" y="182"/>
                    <a:pt x="256" y="182"/>
                    <a:pt x="256" y="182"/>
                  </a:cubicBezTo>
                  <a:cubicBezTo>
                    <a:pt x="256" y="143"/>
                    <a:pt x="255" y="100"/>
                    <a:pt x="255" y="62"/>
                  </a:cubicBezTo>
                  <a:cubicBezTo>
                    <a:pt x="285" y="62"/>
                    <a:pt x="313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13" y="116"/>
                    <a:pt x="313" y="116"/>
                    <a:pt x="313" y="116"/>
                  </a:cubicBezTo>
                  <a:cubicBezTo>
                    <a:pt x="313" y="94"/>
                    <a:pt x="313" y="94"/>
                    <a:pt x="313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149"/>
                    <a:pt x="288" y="149"/>
                    <a:pt x="288" y="149"/>
                  </a:cubicBezTo>
                  <a:cubicBezTo>
                    <a:pt x="379" y="149"/>
                    <a:pt x="379" y="149"/>
                    <a:pt x="379" y="149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19" y="32"/>
                    <a:pt x="219" y="32"/>
                    <a:pt x="219" y="3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7" y="115"/>
                    <a:pt x="157" y="115"/>
                    <a:pt x="157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33" y="33"/>
                    <a:pt x="33" y="33"/>
                    <a:pt x="33" y="33"/>
                  </a:cubicBezTo>
                  <a:lnTo>
                    <a:pt x="3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17628570" y="4800600"/>
              <a:ext cx="497260" cy="149111"/>
            </a:xfrm>
            <a:custGeom>
              <a:avLst/>
              <a:gdLst>
                <a:gd name="T0" fmla="*/ 32 w 411"/>
                <a:gd name="T1" fmla="*/ 150 h 182"/>
                <a:gd name="T2" fmla="*/ 186 w 411"/>
                <a:gd name="T3" fmla="*/ 150 h 182"/>
                <a:gd name="T4" fmla="*/ 186 w 411"/>
                <a:gd name="T5" fmla="*/ 1 h 182"/>
                <a:gd name="T6" fmla="*/ 187 w 411"/>
                <a:gd name="T7" fmla="*/ 1 h 182"/>
                <a:gd name="T8" fmla="*/ 187 w 411"/>
                <a:gd name="T9" fmla="*/ 1 h 182"/>
                <a:gd name="T10" fmla="*/ 411 w 411"/>
                <a:gd name="T11" fmla="*/ 0 h 182"/>
                <a:gd name="T12" fmla="*/ 411 w 411"/>
                <a:gd name="T13" fmla="*/ 181 h 182"/>
                <a:gd name="T14" fmla="*/ 379 w 411"/>
                <a:gd name="T15" fmla="*/ 181 h 182"/>
                <a:gd name="T16" fmla="*/ 379 w 411"/>
                <a:gd name="T17" fmla="*/ 181 h 182"/>
                <a:gd name="T18" fmla="*/ 255 w 411"/>
                <a:gd name="T19" fmla="*/ 182 h 182"/>
                <a:gd name="T20" fmla="*/ 255 w 411"/>
                <a:gd name="T21" fmla="*/ 62 h 182"/>
                <a:gd name="T22" fmla="*/ 341 w 411"/>
                <a:gd name="T23" fmla="*/ 62 h 182"/>
                <a:gd name="T24" fmla="*/ 341 w 411"/>
                <a:gd name="T25" fmla="*/ 62 h 182"/>
                <a:gd name="T26" fmla="*/ 342 w 411"/>
                <a:gd name="T27" fmla="*/ 62 h 182"/>
                <a:gd name="T28" fmla="*/ 342 w 411"/>
                <a:gd name="T29" fmla="*/ 94 h 182"/>
                <a:gd name="T30" fmla="*/ 341 w 411"/>
                <a:gd name="T31" fmla="*/ 94 h 182"/>
                <a:gd name="T32" fmla="*/ 341 w 411"/>
                <a:gd name="T33" fmla="*/ 116 h 182"/>
                <a:gd name="T34" fmla="*/ 312 w 411"/>
                <a:gd name="T35" fmla="*/ 116 h 182"/>
                <a:gd name="T36" fmla="*/ 312 w 411"/>
                <a:gd name="T37" fmla="*/ 94 h 182"/>
                <a:gd name="T38" fmla="*/ 288 w 411"/>
                <a:gd name="T39" fmla="*/ 94 h 182"/>
                <a:gd name="T40" fmla="*/ 288 w 411"/>
                <a:gd name="T41" fmla="*/ 149 h 182"/>
                <a:gd name="T42" fmla="*/ 379 w 411"/>
                <a:gd name="T43" fmla="*/ 149 h 182"/>
                <a:gd name="T44" fmla="*/ 379 w 411"/>
                <a:gd name="T45" fmla="*/ 32 h 182"/>
                <a:gd name="T46" fmla="*/ 220 w 411"/>
                <a:gd name="T47" fmla="*/ 32 h 182"/>
                <a:gd name="T48" fmla="*/ 220 w 411"/>
                <a:gd name="T49" fmla="*/ 32 h 182"/>
                <a:gd name="T50" fmla="*/ 218 w 411"/>
                <a:gd name="T51" fmla="*/ 32 h 182"/>
                <a:gd name="T52" fmla="*/ 218 w 411"/>
                <a:gd name="T53" fmla="*/ 182 h 182"/>
                <a:gd name="T54" fmla="*/ 0 w 411"/>
                <a:gd name="T55" fmla="*/ 182 h 182"/>
                <a:gd name="T56" fmla="*/ 0 w 411"/>
                <a:gd name="T57" fmla="*/ 1 h 182"/>
                <a:gd name="T58" fmla="*/ 156 w 411"/>
                <a:gd name="T59" fmla="*/ 0 h 182"/>
                <a:gd name="T60" fmla="*/ 156 w 411"/>
                <a:gd name="T61" fmla="*/ 115 h 182"/>
                <a:gd name="T62" fmla="*/ 99 w 411"/>
                <a:gd name="T63" fmla="*/ 115 h 182"/>
                <a:gd name="T64" fmla="*/ 99 w 411"/>
                <a:gd name="T65" fmla="*/ 116 h 182"/>
                <a:gd name="T66" fmla="*/ 70 w 411"/>
                <a:gd name="T67" fmla="*/ 116 h 182"/>
                <a:gd name="T68" fmla="*/ 70 w 411"/>
                <a:gd name="T69" fmla="*/ 115 h 182"/>
                <a:gd name="T70" fmla="*/ 69 w 411"/>
                <a:gd name="T71" fmla="*/ 115 h 182"/>
                <a:gd name="T72" fmla="*/ 69 w 411"/>
                <a:gd name="T73" fmla="*/ 61 h 182"/>
                <a:gd name="T74" fmla="*/ 99 w 411"/>
                <a:gd name="T75" fmla="*/ 61 h 182"/>
                <a:gd name="T76" fmla="*/ 99 w 411"/>
                <a:gd name="T77" fmla="*/ 84 h 182"/>
                <a:gd name="T78" fmla="*/ 123 w 411"/>
                <a:gd name="T79" fmla="*/ 84 h 182"/>
                <a:gd name="T80" fmla="*/ 123 w 411"/>
                <a:gd name="T81" fmla="*/ 33 h 182"/>
                <a:gd name="T82" fmla="*/ 32 w 411"/>
                <a:gd name="T83" fmla="*/ 33 h 182"/>
                <a:gd name="T84" fmla="*/ 32 w 411"/>
                <a:gd name="T85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1" h="182">
                  <a:moveTo>
                    <a:pt x="32" y="150"/>
                  </a:moveTo>
                  <a:cubicBezTo>
                    <a:pt x="186" y="150"/>
                    <a:pt x="186" y="150"/>
                    <a:pt x="186" y="15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268" y="1"/>
                    <a:pt x="332" y="0"/>
                    <a:pt x="411" y="0"/>
                  </a:cubicBezTo>
                  <a:cubicBezTo>
                    <a:pt x="411" y="181"/>
                    <a:pt x="411" y="181"/>
                    <a:pt x="411" y="181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255" y="182"/>
                    <a:pt x="255" y="182"/>
                    <a:pt x="255" y="182"/>
                  </a:cubicBezTo>
                  <a:cubicBezTo>
                    <a:pt x="255" y="143"/>
                    <a:pt x="255" y="100"/>
                    <a:pt x="255" y="62"/>
                  </a:cubicBezTo>
                  <a:cubicBezTo>
                    <a:pt x="284" y="62"/>
                    <a:pt x="312" y="62"/>
                    <a:pt x="341" y="62"/>
                  </a:cubicBezTo>
                  <a:cubicBezTo>
                    <a:pt x="341" y="62"/>
                    <a:pt x="341" y="62"/>
                    <a:pt x="341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1" y="94"/>
                    <a:pt x="341" y="94"/>
                    <a:pt x="341" y="94"/>
                  </a:cubicBezTo>
                  <a:cubicBezTo>
                    <a:pt x="341" y="116"/>
                    <a:pt x="341" y="116"/>
                    <a:pt x="341" y="116"/>
                  </a:cubicBezTo>
                  <a:cubicBezTo>
                    <a:pt x="312" y="116"/>
                    <a:pt x="312" y="116"/>
                    <a:pt x="312" y="116"/>
                  </a:cubicBezTo>
                  <a:cubicBezTo>
                    <a:pt x="312" y="94"/>
                    <a:pt x="312" y="94"/>
                    <a:pt x="312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149"/>
                    <a:pt x="288" y="149"/>
                    <a:pt x="288" y="149"/>
                  </a:cubicBezTo>
                  <a:cubicBezTo>
                    <a:pt x="379" y="149"/>
                    <a:pt x="379" y="149"/>
                    <a:pt x="379" y="149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182"/>
                    <a:pt x="218" y="182"/>
                    <a:pt x="218" y="18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115"/>
                    <a:pt x="156" y="115"/>
                    <a:pt x="156" y="115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84"/>
                    <a:pt x="99" y="84"/>
                    <a:pt x="99" y="84"/>
                  </a:cubicBezTo>
                  <a:cubicBezTo>
                    <a:pt x="123" y="84"/>
                    <a:pt x="123" y="84"/>
                    <a:pt x="123" y="8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32" y="33"/>
                    <a:pt x="32" y="33"/>
                    <a:pt x="32" y="33"/>
                  </a:cubicBezTo>
                  <a:lnTo>
                    <a:pt x="32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7"/>
            <p:cNvSpPr/>
            <p:nvPr/>
          </p:nvSpPr>
          <p:spPr bwMode="auto">
            <a:xfrm>
              <a:off x="18155468" y="4800600"/>
              <a:ext cx="498907" cy="149111"/>
            </a:xfrm>
            <a:custGeom>
              <a:avLst/>
              <a:gdLst>
                <a:gd name="T0" fmla="*/ 33 w 412"/>
                <a:gd name="T1" fmla="*/ 150 h 182"/>
                <a:gd name="T2" fmla="*/ 187 w 412"/>
                <a:gd name="T3" fmla="*/ 150 h 182"/>
                <a:gd name="T4" fmla="*/ 187 w 412"/>
                <a:gd name="T5" fmla="*/ 1 h 182"/>
                <a:gd name="T6" fmla="*/ 187 w 412"/>
                <a:gd name="T7" fmla="*/ 1 h 182"/>
                <a:gd name="T8" fmla="*/ 187 w 412"/>
                <a:gd name="T9" fmla="*/ 1 h 182"/>
                <a:gd name="T10" fmla="*/ 412 w 412"/>
                <a:gd name="T11" fmla="*/ 0 h 182"/>
                <a:gd name="T12" fmla="*/ 412 w 412"/>
                <a:gd name="T13" fmla="*/ 181 h 182"/>
                <a:gd name="T14" fmla="*/ 380 w 412"/>
                <a:gd name="T15" fmla="*/ 181 h 182"/>
                <a:gd name="T16" fmla="*/ 380 w 412"/>
                <a:gd name="T17" fmla="*/ 181 h 182"/>
                <a:gd name="T18" fmla="*/ 256 w 412"/>
                <a:gd name="T19" fmla="*/ 182 h 182"/>
                <a:gd name="T20" fmla="*/ 255 w 412"/>
                <a:gd name="T21" fmla="*/ 62 h 182"/>
                <a:gd name="T22" fmla="*/ 342 w 412"/>
                <a:gd name="T23" fmla="*/ 62 h 182"/>
                <a:gd name="T24" fmla="*/ 342 w 412"/>
                <a:gd name="T25" fmla="*/ 62 h 182"/>
                <a:gd name="T26" fmla="*/ 342 w 412"/>
                <a:gd name="T27" fmla="*/ 62 h 182"/>
                <a:gd name="T28" fmla="*/ 342 w 412"/>
                <a:gd name="T29" fmla="*/ 94 h 182"/>
                <a:gd name="T30" fmla="*/ 342 w 412"/>
                <a:gd name="T31" fmla="*/ 94 h 182"/>
                <a:gd name="T32" fmla="*/ 342 w 412"/>
                <a:gd name="T33" fmla="*/ 116 h 182"/>
                <a:gd name="T34" fmla="*/ 313 w 412"/>
                <a:gd name="T35" fmla="*/ 116 h 182"/>
                <a:gd name="T36" fmla="*/ 313 w 412"/>
                <a:gd name="T37" fmla="*/ 94 h 182"/>
                <a:gd name="T38" fmla="*/ 288 w 412"/>
                <a:gd name="T39" fmla="*/ 94 h 182"/>
                <a:gd name="T40" fmla="*/ 288 w 412"/>
                <a:gd name="T41" fmla="*/ 149 h 182"/>
                <a:gd name="T42" fmla="*/ 380 w 412"/>
                <a:gd name="T43" fmla="*/ 149 h 182"/>
                <a:gd name="T44" fmla="*/ 380 w 412"/>
                <a:gd name="T45" fmla="*/ 32 h 182"/>
                <a:gd name="T46" fmla="*/ 220 w 412"/>
                <a:gd name="T47" fmla="*/ 32 h 182"/>
                <a:gd name="T48" fmla="*/ 220 w 412"/>
                <a:gd name="T49" fmla="*/ 32 h 182"/>
                <a:gd name="T50" fmla="*/ 219 w 412"/>
                <a:gd name="T51" fmla="*/ 32 h 182"/>
                <a:gd name="T52" fmla="*/ 219 w 412"/>
                <a:gd name="T53" fmla="*/ 182 h 182"/>
                <a:gd name="T54" fmla="*/ 0 w 412"/>
                <a:gd name="T55" fmla="*/ 182 h 182"/>
                <a:gd name="T56" fmla="*/ 0 w 412"/>
                <a:gd name="T57" fmla="*/ 1 h 182"/>
                <a:gd name="T58" fmla="*/ 156 w 412"/>
                <a:gd name="T59" fmla="*/ 0 h 182"/>
                <a:gd name="T60" fmla="*/ 157 w 412"/>
                <a:gd name="T61" fmla="*/ 115 h 182"/>
                <a:gd name="T62" fmla="*/ 100 w 412"/>
                <a:gd name="T63" fmla="*/ 115 h 182"/>
                <a:gd name="T64" fmla="*/ 100 w 412"/>
                <a:gd name="T65" fmla="*/ 116 h 182"/>
                <a:gd name="T66" fmla="*/ 71 w 412"/>
                <a:gd name="T67" fmla="*/ 116 h 182"/>
                <a:gd name="T68" fmla="*/ 71 w 412"/>
                <a:gd name="T69" fmla="*/ 115 h 182"/>
                <a:gd name="T70" fmla="*/ 70 w 412"/>
                <a:gd name="T71" fmla="*/ 115 h 182"/>
                <a:gd name="T72" fmla="*/ 69 w 412"/>
                <a:gd name="T73" fmla="*/ 61 h 182"/>
                <a:gd name="T74" fmla="*/ 100 w 412"/>
                <a:gd name="T75" fmla="*/ 61 h 182"/>
                <a:gd name="T76" fmla="*/ 100 w 412"/>
                <a:gd name="T77" fmla="*/ 84 h 182"/>
                <a:gd name="T78" fmla="*/ 124 w 412"/>
                <a:gd name="T79" fmla="*/ 84 h 182"/>
                <a:gd name="T80" fmla="*/ 124 w 412"/>
                <a:gd name="T81" fmla="*/ 33 h 182"/>
                <a:gd name="T82" fmla="*/ 33 w 412"/>
                <a:gd name="T83" fmla="*/ 33 h 182"/>
                <a:gd name="T84" fmla="*/ 33 w 412"/>
                <a:gd name="T85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2" h="182">
                  <a:moveTo>
                    <a:pt x="33" y="150"/>
                  </a:moveTo>
                  <a:cubicBezTo>
                    <a:pt x="187" y="150"/>
                    <a:pt x="187" y="150"/>
                    <a:pt x="187" y="150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268" y="1"/>
                    <a:pt x="332" y="0"/>
                    <a:pt x="412" y="0"/>
                  </a:cubicBezTo>
                  <a:cubicBezTo>
                    <a:pt x="412" y="181"/>
                    <a:pt x="412" y="181"/>
                    <a:pt x="412" y="181"/>
                  </a:cubicBezTo>
                  <a:cubicBezTo>
                    <a:pt x="380" y="181"/>
                    <a:pt x="380" y="181"/>
                    <a:pt x="380" y="181"/>
                  </a:cubicBezTo>
                  <a:cubicBezTo>
                    <a:pt x="380" y="181"/>
                    <a:pt x="380" y="181"/>
                    <a:pt x="380" y="181"/>
                  </a:cubicBezTo>
                  <a:cubicBezTo>
                    <a:pt x="256" y="182"/>
                    <a:pt x="256" y="182"/>
                    <a:pt x="256" y="182"/>
                  </a:cubicBezTo>
                  <a:cubicBezTo>
                    <a:pt x="256" y="143"/>
                    <a:pt x="255" y="100"/>
                    <a:pt x="255" y="62"/>
                  </a:cubicBezTo>
                  <a:cubicBezTo>
                    <a:pt x="285" y="62"/>
                    <a:pt x="313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13" y="116"/>
                    <a:pt x="313" y="116"/>
                    <a:pt x="313" y="116"/>
                  </a:cubicBezTo>
                  <a:cubicBezTo>
                    <a:pt x="313" y="94"/>
                    <a:pt x="313" y="94"/>
                    <a:pt x="313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149"/>
                    <a:pt x="288" y="149"/>
                    <a:pt x="288" y="149"/>
                  </a:cubicBezTo>
                  <a:cubicBezTo>
                    <a:pt x="380" y="149"/>
                    <a:pt x="380" y="149"/>
                    <a:pt x="380" y="149"/>
                  </a:cubicBezTo>
                  <a:cubicBezTo>
                    <a:pt x="380" y="32"/>
                    <a:pt x="380" y="32"/>
                    <a:pt x="38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19" y="32"/>
                    <a:pt x="219" y="32"/>
                    <a:pt x="219" y="3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7" y="115"/>
                    <a:pt x="157" y="115"/>
                    <a:pt x="157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33" y="33"/>
                    <a:pt x="33" y="33"/>
                    <a:pt x="33" y="33"/>
                  </a:cubicBezTo>
                  <a:lnTo>
                    <a:pt x="3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8"/>
            <p:cNvSpPr/>
            <p:nvPr/>
          </p:nvSpPr>
          <p:spPr bwMode="auto">
            <a:xfrm>
              <a:off x="18682365" y="4800600"/>
              <a:ext cx="497260" cy="149111"/>
            </a:xfrm>
            <a:custGeom>
              <a:avLst/>
              <a:gdLst>
                <a:gd name="T0" fmla="*/ 33 w 412"/>
                <a:gd name="T1" fmla="*/ 150 h 182"/>
                <a:gd name="T2" fmla="*/ 187 w 412"/>
                <a:gd name="T3" fmla="*/ 150 h 182"/>
                <a:gd name="T4" fmla="*/ 187 w 412"/>
                <a:gd name="T5" fmla="*/ 1 h 182"/>
                <a:gd name="T6" fmla="*/ 187 w 412"/>
                <a:gd name="T7" fmla="*/ 1 h 182"/>
                <a:gd name="T8" fmla="*/ 187 w 412"/>
                <a:gd name="T9" fmla="*/ 1 h 182"/>
                <a:gd name="T10" fmla="*/ 412 w 412"/>
                <a:gd name="T11" fmla="*/ 0 h 182"/>
                <a:gd name="T12" fmla="*/ 412 w 412"/>
                <a:gd name="T13" fmla="*/ 181 h 182"/>
                <a:gd name="T14" fmla="*/ 380 w 412"/>
                <a:gd name="T15" fmla="*/ 181 h 182"/>
                <a:gd name="T16" fmla="*/ 380 w 412"/>
                <a:gd name="T17" fmla="*/ 181 h 182"/>
                <a:gd name="T18" fmla="*/ 256 w 412"/>
                <a:gd name="T19" fmla="*/ 182 h 182"/>
                <a:gd name="T20" fmla="*/ 255 w 412"/>
                <a:gd name="T21" fmla="*/ 62 h 182"/>
                <a:gd name="T22" fmla="*/ 342 w 412"/>
                <a:gd name="T23" fmla="*/ 62 h 182"/>
                <a:gd name="T24" fmla="*/ 342 w 412"/>
                <a:gd name="T25" fmla="*/ 62 h 182"/>
                <a:gd name="T26" fmla="*/ 342 w 412"/>
                <a:gd name="T27" fmla="*/ 62 h 182"/>
                <a:gd name="T28" fmla="*/ 342 w 412"/>
                <a:gd name="T29" fmla="*/ 94 h 182"/>
                <a:gd name="T30" fmla="*/ 342 w 412"/>
                <a:gd name="T31" fmla="*/ 94 h 182"/>
                <a:gd name="T32" fmla="*/ 342 w 412"/>
                <a:gd name="T33" fmla="*/ 116 h 182"/>
                <a:gd name="T34" fmla="*/ 313 w 412"/>
                <a:gd name="T35" fmla="*/ 116 h 182"/>
                <a:gd name="T36" fmla="*/ 313 w 412"/>
                <a:gd name="T37" fmla="*/ 94 h 182"/>
                <a:gd name="T38" fmla="*/ 288 w 412"/>
                <a:gd name="T39" fmla="*/ 94 h 182"/>
                <a:gd name="T40" fmla="*/ 288 w 412"/>
                <a:gd name="T41" fmla="*/ 149 h 182"/>
                <a:gd name="T42" fmla="*/ 380 w 412"/>
                <a:gd name="T43" fmla="*/ 149 h 182"/>
                <a:gd name="T44" fmla="*/ 380 w 412"/>
                <a:gd name="T45" fmla="*/ 32 h 182"/>
                <a:gd name="T46" fmla="*/ 220 w 412"/>
                <a:gd name="T47" fmla="*/ 32 h 182"/>
                <a:gd name="T48" fmla="*/ 220 w 412"/>
                <a:gd name="T49" fmla="*/ 32 h 182"/>
                <a:gd name="T50" fmla="*/ 219 w 412"/>
                <a:gd name="T51" fmla="*/ 32 h 182"/>
                <a:gd name="T52" fmla="*/ 219 w 412"/>
                <a:gd name="T53" fmla="*/ 182 h 182"/>
                <a:gd name="T54" fmla="*/ 0 w 412"/>
                <a:gd name="T55" fmla="*/ 182 h 182"/>
                <a:gd name="T56" fmla="*/ 0 w 412"/>
                <a:gd name="T57" fmla="*/ 1 h 182"/>
                <a:gd name="T58" fmla="*/ 156 w 412"/>
                <a:gd name="T59" fmla="*/ 0 h 182"/>
                <a:gd name="T60" fmla="*/ 157 w 412"/>
                <a:gd name="T61" fmla="*/ 115 h 182"/>
                <a:gd name="T62" fmla="*/ 100 w 412"/>
                <a:gd name="T63" fmla="*/ 115 h 182"/>
                <a:gd name="T64" fmla="*/ 100 w 412"/>
                <a:gd name="T65" fmla="*/ 116 h 182"/>
                <a:gd name="T66" fmla="*/ 71 w 412"/>
                <a:gd name="T67" fmla="*/ 116 h 182"/>
                <a:gd name="T68" fmla="*/ 71 w 412"/>
                <a:gd name="T69" fmla="*/ 115 h 182"/>
                <a:gd name="T70" fmla="*/ 70 w 412"/>
                <a:gd name="T71" fmla="*/ 115 h 182"/>
                <a:gd name="T72" fmla="*/ 69 w 412"/>
                <a:gd name="T73" fmla="*/ 61 h 182"/>
                <a:gd name="T74" fmla="*/ 100 w 412"/>
                <a:gd name="T75" fmla="*/ 61 h 182"/>
                <a:gd name="T76" fmla="*/ 100 w 412"/>
                <a:gd name="T77" fmla="*/ 84 h 182"/>
                <a:gd name="T78" fmla="*/ 124 w 412"/>
                <a:gd name="T79" fmla="*/ 84 h 182"/>
                <a:gd name="T80" fmla="*/ 124 w 412"/>
                <a:gd name="T81" fmla="*/ 33 h 182"/>
                <a:gd name="T82" fmla="*/ 33 w 412"/>
                <a:gd name="T83" fmla="*/ 33 h 182"/>
                <a:gd name="T84" fmla="*/ 33 w 412"/>
                <a:gd name="T85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2" h="182">
                  <a:moveTo>
                    <a:pt x="33" y="150"/>
                  </a:moveTo>
                  <a:cubicBezTo>
                    <a:pt x="187" y="150"/>
                    <a:pt x="187" y="150"/>
                    <a:pt x="187" y="150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268" y="1"/>
                    <a:pt x="332" y="0"/>
                    <a:pt x="412" y="0"/>
                  </a:cubicBezTo>
                  <a:cubicBezTo>
                    <a:pt x="412" y="181"/>
                    <a:pt x="412" y="181"/>
                    <a:pt x="412" y="181"/>
                  </a:cubicBezTo>
                  <a:cubicBezTo>
                    <a:pt x="380" y="181"/>
                    <a:pt x="380" y="181"/>
                    <a:pt x="380" y="181"/>
                  </a:cubicBezTo>
                  <a:cubicBezTo>
                    <a:pt x="380" y="181"/>
                    <a:pt x="380" y="181"/>
                    <a:pt x="380" y="181"/>
                  </a:cubicBezTo>
                  <a:cubicBezTo>
                    <a:pt x="256" y="182"/>
                    <a:pt x="256" y="182"/>
                    <a:pt x="256" y="182"/>
                  </a:cubicBezTo>
                  <a:cubicBezTo>
                    <a:pt x="256" y="143"/>
                    <a:pt x="255" y="100"/>
                    <a:pt x="255" y="62"/>
                  </a:cubicBezTo>
                  <a:cubicBezTo>
                    <a:pt x="285" y="62"/>
                    <a:pt x="313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13" y="116"/>
                    <a:pt x="313" y="116"/>
                    <a:pt x="313" y="116"/>
                  </a:cubicBezTo>
                  <a:cubicBezTo>
                    <a:pt x="313" y="94"/>
                    <a:pt x="313" y="94"/>
                    <a:pt x="313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149"/>
                    <a:pt x="288" y="149"/>
                    <a:pt x="288" y="149"/>
                  </a:cubicBezTo>
                  <a:cubicBezTo>
                    <a:pt x="380" y="149"/>
                    <a:pt x="380" y="149"/>
                    <a:pt x="380" y="149"/>
                  </a:cubicBezTo>
                  <a:cubicBezTo>
                    <a:pt x="380" y="32"/>
                    <a:pt x="380" y="32"/>
                    <a:pt x="38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19" y="32"/>
                    <a:pt x="219" y="32"/>
                    <a:pt x="219" y="3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7" y="115"/>
                    <a:pt x="157" y="115"/>
                    <a:pt x="157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33" y="33"/>
                    <a:pt x="33" y="33"/>
                    <a:pt x="33" y="33"/>
                  </a:cubicBezTo>
                  <a:lnTo>
                    <a:pt x="33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9"/>
            <p:cNvSpPr/>
            <p:nvPr/>
          </p:nvSpPr>
          <p:spPr bwMode="auto">
            <a:xfrm>
              <a:off x="19209263" y="4800600"/>
              <a:ext cx="498907" cy="149111"/>
            </a:xfrm>
            <a:custGeom>
              <a:avLst/>
              <a:gdLst>
                <a:gd name="T0" fmla="*/ 32 w 412"/>
                <a:gd name="T1" fmla="*/ 150 h 182"/>
                <a:gd name="T2" fmla="*/ 186 w 412"/>
                <a:gd name="T3" fmla="*/ 150 h 182"/>
                <a:gd name="T4" fmla="*/ 186 w 412"/>
                <a:gd name="T5" fmla="*/ 1 h 182"/>
                <a:gd name="T6" fmla="*/ 187 w 412"/>
                <a:gd name="T7" fmla="*/ 1 h 182"/>
                <a:gd name="T8" fmla="*/ 187 w 412"/>
                <a:gd name="T9" fmla="*/ 1 h 182"/>
                <a:gd name="T10" fmla="*/ 412 w 412"/>
                <a:gd name="T11" fmla="*/ 0 h 182"/>
                <a:gd name="T12" fmla="*/ 412 w 412"/>
                <a:gd name="T13" fmla="*/ 181 h 182"/>
                <a:gd name="T14" fmla="*/ 379 w 412"/>
                <a:gd name="T15" fmla="*/ 181 h 182"/>
                <a:gd name="T16" fmla="*/ 379 w 412"/>
                <a:gd name="T17" fmla="*/ 181 h 182"/>
                <a:gd name="T18" fmla="*/ 256 w 412"/>
                <a:gd name="T19" fmla="*/ 182 h 182"/>
                <a:gd name="T20" fmla="*/ 255 w 412"/>
                <a:gd name="T21" fmla="*/ 62 h 182"/>
                <a:gd name="T22" fmla="*/ 342 w 412"/>
                <a:gd name="T23" fmla="*/ 62 h 182"/>
                <a:gd name="T24" fmla="*/ 342 w 412"/>
                <a:gd name="T25" fmla="*/ 62 h 182"/>
                <a:gd name="T26" fmla="*/ 342 w 412"/>
                <a:gd name="T27" fmla="*/ 62 h 182"/>
                <a:gd name="T28" fmla="*/ 342 w 412"/>
                <a:gd name="T29" fmla="*/ 94 h 182"/>
                <a:gd name="T30" fmla="*/ 342 w 412"/>
                <a:gd name="T31" fmla="*/ 94 h 182"/>
                <a:gd name="T32" fmla="*/ 342 w 412"/>
                <a:gd name="T33" fmla="*/ 116 h 182"/>
                <a:gd name="T34" fmla="*/ 313 w 412"/>
                <a:gd name="T35" fmla="*/ 116 h 182"/>
                <a:gd name="T36" fmla="*/ 313 w 412"/>
                <a:gd name="T37" fmla="*/ 94 h 182"/>
                <a:gd name="T38" fmla="*/ 288 w 412"/>
                <a:gd name="T39" fmla="*/ 94 h 182"/>
                <a:gd name="T40" fmla="*/ 288 w 412"/>
                <a:gd name="T41" fmla="*/ 149 h 182"/>
                <a:gd name="T42" fmla="*/ 379 w 412"/>
                <a:gd name="T43" fmla="*/ 149 h 182"/>
                <a:gd name="T44" fmla="*/ 379 w 412"/>
                <a:gd name="T45" fmla="*/ 32 h 182"/>
                <a:gd name="T46" fmla="*/ 220 w 412"/>
                <a:gd name="T47" fmla="*/ 32 h 182"/>
                <a:gd name="T48" fmla="*/ 220 w 412"/>
                <a:gd name="T49" fmla="*/ 32 h 182"/>
                <a:gd name="T50" fmla="*/ 219 w 412"/>
                <a:gd name="T51" fmla="*/ 32 h 182"/>
                <a:gd name="T52" fmla="*/ 219 w 412"/>
                <a:gd name="T53" fmla="*/ 182 h 182"/>
                <a:gd name="T54" fmla="*/ 0 w 412"/>
                <a:gd name="T55" fmla="*/ 182 h 182"/>
                <a:gd name="T56" fmla="*/ 0 w 412"/>
                <a:gd name="T57" fmla="*/ 1 h 182"/>
                <a:gd name="T58" fmla="*/ 156 w 412"/>
                <a:gd name="T59" fmla="*/ 0 h 182"/>
                <a:gd name="T60" fmla="*/ 156 w 412"/>
                <a:gd name="T61" fmla="*/ 115 h 182"/>
                <a:gd name="T62" fmla="*/ 99 w 412"/>
                <a:gd name="T63" fmla="*/ 115 h 182"/>
                <a:gd name="T64" fmla="*/ 99 w 412"/>
                <a:gd name="T65" fmla="*/ 116 h 182"/>
                <a:gd name="T66" fmla="*/ 70 w 412"/>
                <a:gd name="T67" fmla="*/ 116 h 182"/>
                <a:gd name="T68" fmla="*/ 70 w 412"/>
                <a:gd name="T69" fmla="*/ 115 h 182"/>
                <a:gd name="T70" fmla="*/ 69 w 412"/>
                <a:gd name="T71" fmla="*/ 115 h 182"/>
                <a:gd name="T72" fmla="*/ 69 w 412"/>
                <a:gd name="T73" fmla="*/ 61 h 182"/>
                <a:gd name="T74" fmla="*/ 99 w 412"/>
                <a:gd name="T75" fmla="*/ 61 h 182"/>
                <a:gd name="T76" fmla="*/ 99 w 412"/>
                <a:gd name="T77" fmla="*/ 84 h 182"/>
                <a:gd name="T78" fmla="*/ 123 w 412"/>
                <a:gd name="T79" fmla="*/ 84 h 182"/>
                <a:gd name="T80" fmla="*/ 123 w 412"/>
                <a:gd name="T81" fmla="*/ 33 h 182"/>
                <a:gd name="T82" fmla="*/ 32 w 412"/>
                <a:gd name="T83" fmla="*/ 33 h 182"/>
                <a:gd name="T84" fmla="*/ 32 w 412"/>
                <a:gd name="T85" fmla="*/ 15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2" h="182">
                  <a:moveTo>
                    <a:pt x="32" y="150"/>
                  </a:moveTo>
                  <a:cubicBezTo>
                    <a:pt x="186" y="150"/>
                    <a:pt x="186" y="150"/>
                    <a:pt x="186" y="15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268" y="1"/>
                    <a:pt x="332" y="0"/>
                    <a:pt x="412" y="0"/>
                  </a:cubicBezTo>
                  <a:cubicBezTo>
                    <a:pt x="412" y="181"/>
                    <a:pt x="412" y="181"/>
                    <a:pt x="412" y="181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256" y="182"/>
                    <a:pt x="256" y="182"/>
                    <a:pt x="256" y="182"/>
                  </a:cubicBezTo>
                  <a:cubicBezTo>
                    <a:pt x="256" y="143"/>
                    <a:pt x="255" y="100"/>
                    <a:pt x="255" y="62"/>
                  </a:cubicBezTo>
                  <a:cubicBezTo>
                    <a:pt x="284" y="62"/>
                    <a:pt x="313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62"/>
                    <a:pt x="342" y="62"/>
                    <a:pt x="342" y="62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94"/>
                    <a:pt x="342" y="94"/>
                    <a:pt x="342" y="94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13" y="116"/>
                    <a:pt x="313" y="116"/>
                    <a:pt x="313" y="116"/>
                  </a:cubicBezTo>
                  <a:cubicBezTo>
                    <a:pt x="313" y="94"/>
                    <a:pt x="313" y="94"/>
                    <a:pt x="313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149"/>
                    <a:pt x="288" y="149"/>
                    <a:pt x="288" y="149"/>
                  </a:cubicBezTo>
                  <a:cubicBezTo>
                    <a:pt x="379" y="149"/>
                    <a:pt x="379" y="149"/>
                    <a:pt x="379" y="149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19" y="32"/>
                    <a:pt x="219" y="32"/>
                    <a:pt x="219" y="3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115"/>
                    <a:pt x="156" y="115"/>
                    <a:pt x="156" y="115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84"/>
                    <a:pt x="99" y="84"/>
                    <a:pt x="99" y="84"/>
                  </a:cubicBezTo>
                  <a:cubicBezTo>
                    <a:pt x="123" y="84"/>
                    <a:pt x="123" y="84"/>
                    <a:pt x="123" y="8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32" y="33"/>
                    <a:pt x="32" y="33"/>
                    <a:pt x="32" y="33"/>
                  </a:cubicBezTo>
                  <a:lnTo>
                    <a:pt x="32" y="1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6000" l="3125" r="96875">
                        <a14:foregroundMark x1="20536" y1="72000" x2="79018" y2="75556"/>
                        <a14:foregroundMark x1="17857" y1="68889" x2="17857" y2="76000"/>
                        <a14:foregroundMark x1="17411" y1="67556" x2="83482" y2="68000"/>
                        <a14:foregroundMark x1="86607" y1="67556" x2="82589" y2="72444"/>
                        <a14:foregroundMark x1="82143" y1="77333" x2="85268" y2="79111"/>
                        <a14:foregroundMark x1="37946" y1="36889" x2="38393" y2="60444"/>
                        <a14:foregroundMark x1="58929" y1="39556" x2="57143" y2="62667"/>
                        <a14:foregroundMark x1="68750" y1="47111" x2="70089" y2="59556"/>
                        <a14:foregroundMark x1="36607" y1="40889" x2="19643" y2="55556"/>
                        <a14:foregroundMark x1="42411" y1="46667" x2="45536" y2="59556"/>
                        <a14:foregroundMark x1="50000" y1="52889" x2="53125" y2="64889"/>
                        <a14:foregroundMark x1="74107" y1="52889" x2="75893" y2="59111"/>
                        <a14:foregroundMark x1="29464" y1="50667" x2="29018" y2="61778"/>
                        <a14:backgroundMark x1="87500" y1="67556" x2="87500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1" t="17646" r="10437" b="17595"/>
          <a:stretch>
            <a:fillRect/>
          </a:stretch>
        </p:blipFill>
        <p:spPr>
          <a:xfrm>
            <a:off x="11342293" y="53231"/>
            <a:ext cx="847239" cy="689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9717" y="3429000"/>
            <a:ext cx="68246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PHẦN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“HUYỆN TRÌA XỬ ÁN”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r="23950"/>
          <a:stretch>
            <a:fillRect/>
          </a:stretch>
        </p:blipFill>
        <p:spPr>
          <a:xfrm rot="5320084">
            <a:off x="3740598" y="-454685"/>
            <a:ext cx="4659209" cy="7767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69844">
            <a:off x="7655739" y="-93251"/>
            <a:ext cx="3534142" cy="2487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80188">
            <a:off x="-28797" y="2840097"/>
            <a:ext cx="2503471" cy="3866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61099">
            <a:off x="1397205" y="4780795"/>
            <a:ext cx="1808123" cy="2314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10588">
            <a:off x="9179482" y="2221205"/>
            <a:ext cx="2395001" cy="19100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0" y="3327400"/>
            <a:ext cx="6265333" cy="1153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200">
                <a:solidFill>
                  <a:srgbClr val="000000"/>
                </a:solidFill>
                <a:latin typeface="iCielBC Cubano Normal" panose="00000500000000000000" charset="0"/>
                <a:cs typeface="iCielBC Cubano Normal" panose="00000500000000000000" charset="0"/>
              </a:rPr>
              <a:t>khởi động</a:t>
            </a:r>
            <a:endParaRPr lang="en-US" sz="9200">
              <a:solidFill>
                <a:srgbClr val="000000"/>
              </a:solidFill>
              <a:latin typeface="iCielBC Cubano Normal" panose="00000500000000000000" charset="0"/>
              <a:cs typeface="iCielBC Cubano Normal" panose="000005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057" y="1097032"/>
            <a:ext cx="5057943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Playball" charset="0"/>
                <a:cs typeface="Playball" charset="0"/>
              </a:rPr>
              <a:t>Em </a:t>
            </a:r>
            <a:r>
              <a:rPr lang="en-US" sz="3200" b="1" dirty="0" err="1">
                <a:latin typeface="Playball" charset="0"/>
                <a:cs typeface="Playball" charset="0"/>
              </a:rPr>
              <a:t>biết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gì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về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các</a:t>
            </a:r>
            <a:r>
              <a:rPr lang="en-US" sz="3200" b="1" dirty="0">
                <a:latin typeface="Playball" charset="0"/>
                <a:cs typeface="Playball" charset="0"/>
              </a:rPr>
              <a:t> con </a:t>
            </a:r>
            <a:r>
              <a:rPr lang="en-US" sz="3200" b="1" dirty="0" err="1">
                <a:latin typeface="Playball" charset="0"/>
                <a:cs typeface="Playball" charset="0"/>
              </a:rPr>
              <a:t>vật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như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Playball" charset="0"/>
                <a:cs typeface="Playball" charset="0"/>
              </a:rPr>
              <a:t>nghêu</a:t>
            </a:r>
            <a:r>
              <a:rPr lang="en-US" sz="3200" b="1" dirty="0">
                <a:solidFill>
                  <a:srgbClr val="FF0000"/>
                </a:solidFill>
                <a:latin typeface="Playball" charset="0"/>
                <a:cs typeface="Playbal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Playball" charset="0"/>
                <a:cs typeface="Playball" charset="0"/>
              </a:rPr>
              <a:t>sò</a:t>
            </a:r>
            <a:r>
              <a:rPr lang="en-US" sz="3200" b="1" dirty="0">
                <a:solidFill>
                  <a:srgbClr val="FF0000"/>
                </a:solidFill>
                <a:latin typeface="Playball" charset="0"/>
                <a:cs typeface="Playbal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Playball" charset="0"/>
                <a:cs typeface="Playball" charset="0"/>
              </a:rPr>
              <a:t>ốc</a:t>
            </a:r>
            <a:r>
              <a:rPr lang="en-US" sz="3200" b="1" dirty="0">
                <a:solidFill>
                  <a:srgbClr val="FF0000"/>
                </a:solidFill>
                <a:latin typeface="Playball" charset="0"/>
                <a:cs typeface="Playbal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Playball" charset="0"/>
                <a:cs typeface="Playball" charset="0"/>
              </a:rPr>
              <a:t>hến</a:t>
            </a:r>
            <a:r>
              <a:rPr lang="en-US" sz="3200" b="1" dirty="0">
                <a:solidFill>
                  <a:srgbClr val="FF0000"/>
                </a:solidFill>
                <a:latin typeface="Playball" charset="0"/>
                <a:cs typeface="Playbal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Playball" charset="0"/>
                <a:cs typeface="Playball" charset="0"/>
              </a:rPr>
              <a:t>hàu</a:t>
            </a:r>
            <a:r>
              <a:rPr lang="en-US" sz="3200" b="1" dirty="0">
                <a:solidFill>
                  <a:srgbClr val="FF0000"/>
                </a:solidFill>
                <a:latin typeface="Playball" charset="0"/>
                <a:cs typeface="Playbal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Playball" charset="0"/>
                <a:cs typeface="Playball" charset="0"/>
              </a:rPr>
              <a:t>trìa</a:t>
            </a:r>
            <a:r>
              <a:rPr lang="en-US" sz="3200" b="1" dirty="0">
                <a:latin typeface="Playball" charset="0"/>
                <a:cs typeface="Playball" charset="0"/>
              </a:rPr>
              <a:t>…? </a:t>
            </a:r>
            <a:endParaRPr lang="en-US" sz="3200" b="1" dirty="0">
              <a:latin typeface="Playball" charset="0"/>
              <a:cs typeface="Playball" charset="0"/>
            </a:endParaRPr>
          </a:p>
          <a:p>
            <a:pPr algn="just"/>
            <a:endParaRPr lang="en-US" sz="3200" b="1" dirty="0">
              <a:latin typeface="Playball" charset="0"/>
              <a:cs typeface="Playball" charset="0"/>
            </a:endParaRPr>
          </a:p>
          <a:p>
            <a:pPr algn="just"/>
            <a:r>
              <a:rPr lang="en-US" sz="3200" b="1" dirty="0">
                <a:latin typeface="Playball" charset="0"/>
                <a:cs typeface="Playball" charset="0"/>
              </a:rPr>
              <a:t>Em </a:t>
            </a:r>
            <a:r>
              <a:rPr lang="en-US" sz="3200" b="1" dirty="0" err="1">
                <a:latin typeface="Playball" charset="0"/>
                <a:cs typeface="Playball" charset="0"/>
              </a:rPr>
              <a:t>nghĩ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thế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nào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khi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tên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các</a:t>
            </a:r>
            <a:r>
              <a:rPr lang="en-US" sz="3200" b="1" dirty="0">
                <a:latin typeface="Playball" charset="0"/>
                <a:cs typeface="Playball" charset="0"/>
              </a:rPr>
              <a:t> con </a:t>
            </a:r>
            <a:r>
              <a:rPr lang="en-US" sz="3200" b="1" dirty="0" err="1">
                <a:latin typeface="Playball" charset="0"/>
                <a:cs typeface="Playball" charset="0"/>
              </a:rPr>
              <a:t>vật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này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được</a:t>
            </a:r>
            <a:r>
              <a:rPr lang="en-US" sz="3200" b="1" dirty="0">
                <a:latin typeface="Playball" charset="0"/>
                <a:cs typeface="Playball" charset="0"/>
              </a:rPr>
              <a:t> dung </a:t>
            </a:r>
            <a:r>
              <a:rPr lang="en-US" sz="3200" b="1" dirty="0" err="1">
                <a:latin typeface="Playball" charset="0"/>
                <a:cs typeface="Playball" charset="0"/>
              </a:rPr>
              <a:t>để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đặt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tên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cho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các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nhân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vật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trong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tác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phẩm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văn</a:t>
            </a:r>
            <a:r>
              <a:rPr lang="en-US" sz="3200" b="1" dirty="0">
                <a:latin typeface="Playball" charset="0"/>
                <a:cs typeface="Playball" charset="0"/>
              </a:rPr>
              <a:t> </a:t>
            </a:r>
            <a:r>
              <a:rPr lang="en-US" sz="3200" b="1" dirty="0" err="1">
                <a:latin typeface="Playball" charset="0"/>
                <a:cs typeface="Playball" charset="0"/>
              </a:rPr>
              <a:t>học</a:t>
            </a:r>
            <a:r>
              <a:rPr lang="en-US" sz="3200" b="1" dirty="0">
                <a:latin typeface="Playball" charset="0"/>
                <a:cs typeface="Playball" charset="0"/>
              </a:rPr>
              <a:t>?</a:t>
            </a:r>
            <a:endParaRPr lang="en-US" sz="3200" b="1" dirty="0">
              <a:latin typeface="Playball" charset="0"/>
              <a:cs typeface="Playball" charset="0"/>
            </a:endParaRPr>
          </a:p>
        </p:txBody>
      </p:sp>
      <p:sp>
        <p:nvSpPr>
          <p:cNvPr id="3" name="Freeform 3"/>
          <p:cNvSpPr/>
          <p:nvPr/>
        </p:nvSpPr>
        <p:spPr bwMode="auto">
          <a:xfrm>
            <a:off x="2503471" y="110833"/>
            <a:ext cx="9644523" cy="684643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charset="0"/>
                <a:cs typeface="iCiel Crocante" panose="02000000000000000000" charset="0"/>
              </a:rPr>
              <a:t>TRẢI NGHIỆM VĂN BẢN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rocante" panose="02000000000000000000" charset="0"/>
              <a:cs typeface="iCiel Crocante" panose="020000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20462"/>
          <a:stretch>
            <a:fillRect/>
          </a:stretch>
        </p:blipFill>
        <p:spPr bwMode="auto">
          <a:xfrm>
            <a:off x="6973252" y="1030922"/>
            <a:ext cx="3579495" cy="4696778"/>
          </a:xfrm>
          <a:prstGeom prst="rect">
            <a:avLst/>
          </a:prstGeom>
          <a:ln>
            <a:noFill/>
          </a:ln>
        </p:spPr>
      </p:pic>
      <p:sp>
        <p:nvSpPr>
          <p:cNvPr id="5" name="Rounded Rectangle 59"/>
          <p:cNvSpPr/>
          <p:nvPr/>
        </p:nvSpPr>
        <p:spPr>
          <a:xfrm>
            <a:off x="94594" y="71678"/>
            <a:ext cx="747224" cy="6846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8530" y="53231"/>
            <a:ext cx="538945" cy="821412"/>
            <a:chOff x="908603" y="80216"/>
            <a:chExt cx="538945" cy="676514"/>
          </a:xfrm>
        </p:grpSpPr>
        <p:sp>
          <p:nvSpPr>
            <p:cNvPr id="7" name="Freeform 4"/>
            <p:cNvSpPr/>
            <p:nvPr/>
          </p:nvSpPr>
          <p:spPr bwMode="auto">
            <a:xfrm>
              <a:off x="1136046" y="80216"/>
              <a:ext cx="311502" cy="676514"/>
            </a:xfrm>
            <a:custGeom>
              <a:avLst/>
              <a:gdLst>
                <a:gd name="T0" fmla="+- 0 3055 3055"/>
                <a:gd name="T1" fmla="*/ T0 w 430"/>
                <a:gd name="T2" fmla="+- 0 2450 761"/>
                <a:gd name="T3" fmla="*/ 2450 h 1690"/>
                <a:gd name="T4" fmla="+- 0 3086 3055"/>
                <a:gd name="T5" fmla="*/ T4 w 430"/>
                <a:gd name="T6" fmla="+- 0 1116 761"/>
                <a:gd name="T7" fmla="*/ 1116 h 1690"/>
                <a:gd name="T8" fmla="+- 0 3485 3055"/>
                <a:gd name="T9" fmla="*/ T8 w 430"/>
                <a:gd name="T10" fmla="+- 0 761 761"/>
                <a:gd name="T11" fmla="*/ 761 h 1690"/>
                <a:gd name="T12" fmla="+- 0 3326 3055"/>
                <a:gd name="T13" fmla="*/ T12 w 430"/>
                <a:gd name="T14" fmla="+- 0 2203 761"/>
                <a:gd name="T15" fmla="*/ 2203 h 1690"/>
                <a:gd name="T16" fmla="+- 0 3055 3055"/>
                <a:gd name="T17" fmla="*/ T16 w 430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30" h="1690">
                  <a:moveTo>
                    <a:pt x="0" y="1689"/>
                  </a:moveTo>
                  <a:lnTo>
                    <a:pt x="31" y="355"/>
                  </a:lnTo>
                  <a:lnTo>
                    <a:pt x="430" y="0"/>
                  </a:lnTo>
                  <a:lnTo>
                    <a:pt x="271" y="1442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FBB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908603" y="80216"/>
              <a:ext cx="258983" cy="676514"/>
            </a:xfrm>
            <a:custGeom>
              <a:avLst/>
              <a:gdLst>
                <a:gd name="T0" fmla="+- 0 3055 2731"/>
                <a:gd name="T1" fmla="*/ T0 w 356"/>
                <a:gd name="T2" fmla="+- 0 2450 761"/>
                <a:gd name="T3" fmla="*/ 2450 h 1690"/>
                <a:gd name="T4" fmla="+- 0 2798 2731"/>
                <a:gd name="T5" fmla="*/ T4 w 356"/>
                <a:gd name="T6" fmla="+- 0 2203 761"/>
                <a:gd name="T7" fmla="*/ 2203 h 1690"/>
                <a:gd name="T8" fmla="+- 0 2731 2731"/>
                <a:gd name="T9" fmla="*/ T8 w 356"/>
                <a:gd name="T10" fmla="+- 0 761 761"/>
                <a:gd name="T11" fmla="*/ 761 h 1690"/>
                <a:gd name="T12" fmla="+- 0 3086 2731"/>
                <a:gd name="T13" fmla="*/ T12 w 356"/>
                <a:gd name="T14" fmla="+- 0 1116 761"/>
                <a:gd name="T15" fmla="*/ 1116 h 1690"/>
                <a:gd name="T16" fmla="+- 0 3055 2731"/>
                <a:gd name="T17" fmla="*/ T16 w 356"/>
                <a:gd name="T18" fmla="+- 0 2450 761"/>
                <a:gd name="T19" fmla="*/ 2450 h 1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56" h="1690">
                  <a:moveTo>
                    <a:pt x="324" y="1689"/>
                  </a:moveTo>
                  <a:lnTo>
                    <a:pt x="67" y="1442"/>
                  </a:lnTo>
                  <a:lnTo>
                    <a:pt x="0" y="0"/>
                  </a:lnTo>
                  <a:lnTo>
                    <a:pt x="355" y="355"/>
                  </a:lnTo>
                  <a:lnTo>
                    <a:pt x="324" y="1689"/>
                  </a:lnTo>
                  <a:close/>
                </a:path>
              </a:pathLst>
            </a:custGeom>
            <a:solidFill>
              <a:srgbClr val="DB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9" name="Freeform 6"/>
          <p:cNvSpPr/>
          <p:nvPr/>
        </p:nvSpPr>
        <p:spPr bwMode="auto">
          <a:xfrm>
            <a:off x="889114" y="71678"/>
            <a:ext cx="772509" cy="684642"/>
          </a:xfrm>
          <a:custGeom>
            <a:avLst/>
            <a:gdLst>
              <a:gd name="T0" fmla="+- 0 2798 1553"/>
              <a:gd name="T1" fmla="*/ T0 w 1246"/>
              <a:gd name="T2" fmla="+- 0 2203 761"/>
              <a:gd name="T3" fmla="*/ 2203 h 1443"/>
              <a:gd name="T4" fmla="+- 0 1553 1553"/>
              <a:gd name="T5" fmla="*/ T4 w 1246"/>
              <a:gd name="T6" fmla="+- 0 2203 761"/>
              <a:gd name="T7" fmla="*/ 2203 h 1443"/>
              <a:gd name="T8" fmla="+- 0 1553 1553"/>
              <a:gd name="T9" fmla="*/ T8 w 1246"/>
              <a:gd name="T10" fmla="+- 0 761 761"/>
              <a:gd name="T11" fmla="*/ 761 h 1443"/>
              <a:gd name="T12" fmla="+- 0 2731 1553"/>
              <a:gd name="T13" fmla="*/ T12 w 1246"/>
              <a:gd name="T14" fmla="+- 0 761 761"/>
              <a:gd name="T15" fmla="*/ 761 h 1443"/>
              <a:gd name="T16" fmla="+- 0 2798 1553"/>
              <a:gd name="T17" fmla="*/ T16 w 1246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246" h="1443">
                <a:moveTo>
                  <a:pt x="1245" y="1442"/>
                </a:moveTo>
                <a:lnTo>
                  <a:pt x="0" y="1442"/>
                </a:lnTo>
                <a:lnTo>
                  <a:pt x="0" y="0"/>
                </a:lnTo>
                <a:lnTo>
                  <a:pt x="1178" y="0"/>
                </a:lnTo>
                <a:lnTo>
                  <a:pt x="1245" y="1442"/>
                </a:lnTo>
                <a:close/>
              </a:path>
            </a:pathLst>
          </a:custGeom>
          <a:solidFill>
            <a:srgbClr val="F4832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114" y="88180"/>
            <a:ext cx="719416" cy="5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Thinking PNG, Person Thinking, Emoji Thinking, Boy, Cartoon images Free  Download - Free Transparent PNG Log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6" y="4062004"/>
            <a:ext cx="2372139" cy="2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F152F-62A2-44E0-9B49-515995CCAEB7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4559"/>
          <a:stretch>
            <a:fillRect/>
          </a:stretch>
        </p:blipFill>
        <p:spPr>
          <a:xfrm>
            <a:off x="4419810" y="634967"/>
            <a:ext cx="7121715" cy="599834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68226">
            <a:off x="604741" y="1277009"/>
            <a:ext cx="4667561" cy="4911050"/>
            <a:chOff x="0" y="0"/>
            <a:chExt cx="5745480" cy="6045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2"/>
              <a:stretch>
                <a:fillRect l="-36042" r="-2158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 rotWithShape="1">
              <a:blip r:embed="rId3"/>
              <a:stretch>
                <a:fillRect t="-286" b="-28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52998">
            <a:off x="2567832" y="5572527"/>
            <a:ext cx="4459240" cy="11761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>
            <a:off x="-209271" y="1686281"/>
            <a:ext cx="2370553" cy="5916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37565">
            <a:off x="9669507" y="-246138"/>
            <a:ext cx="2488669" cy="269045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89600" y="2362200"/>
            <a:ext cx="5505027" cy="346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665">
                <a:solidFill>
                  <a:srgbClr val="000000"/>
                </a:solidFill>
                <a:latin typeface="iCielBC Cubano Normal" panose="00000500000000000000" charset="0"/>
                <a:cs typeface="iCielBC Cubano Normal" panose="00000500000000000000" charset="0"/>
              </a:rPr>
              <a:t>HÌNH THÀNH</a:t>
            </a:r>
            <a:endParaRPr lang="en-US" sz="7665">
              <a:solidFill>
                <a:srgbClr val="000000"/>
              </a:solidFill>
              <a:latin typeface="iCielBC Cubano Normal" panose="00000500000000000000" charset="0"/>
              <a:cs typeface="iCielBC Cubano Normal" panose="00000500000000000000" charset="0"/>
            </a:endParaRPr>
          </a:p>
          <a:p>
            <a:pPr algn="ctr">
              <a:lnSpc>
                <a:spcPts val="9000"/>
              </a:lnSpc>
            </a:pPr>
            <a:r>
              <a:rPr lang="en-US" sz="7665">
                <a:solidFill>
                  <a:srgbClr val="000000"/>
                </a:solidFill>
                <a:latin typeface="iCielBC Cubano Normal" panose="00000500000000000000" charset="0"/>
                <a:cs typeface="iCielBC Cubano Normal" panose="00000500000000000000" charset="0"/>
              </a:rPr>
              <a:t> </a:t>
            </a:r>
            <a:endParaRPr lang="en-US" sz="7665">
              <a:solidFill>
                <a:srgbClr val="000000"/>
              </a:solidFill>
              <a:latin typeface="iCielBC Cubano Normal" panose="00000500000000000000" charset="0"/>
              <a:cs typeface="iCielBC Cubano Normal" panose="00000500000000000000" charset="0"/>
            </a:endParaRPr>
          </a:p>
          <a:p>
            <a:pPr algn="ctr">
              <a:lnSpc>
                <a:spcPts val="9000"/>
              </a:lnSpc>
            </a:pPr>
            <a:r>
              <a:rPr lang="en-US" sz="7665">
                <a:solidFill>
                  <a:srgbClr val="000000"/>
                </a:solidFill>
                <a:latin typeface="iCielBC Cubano Normal" panose="00000500000000000000" charset="0"/>
                <a:cs typeface="iCielBC Cubano Normal" panose="00000500000000000000" charset="0"/>
              </a:rPr>
              <a:t>KIẾN THỨC</a:t>
            </a:r>
            <a:endParaRPr lang="en-US" sz="7665">
              <a:solidFill>
                <a:srgbClr val="000000"/>
              </a:solidFill>
              <a:latin typeface="iCielBC Cubano Normal" panose="00000500000000000000" charset="0"/>
              <a:cs typeface="iCielBC Cubano Normal" panose="0000050000000000000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vi-VN"/>
              <a:t> mâu</a:t>
            </a:r>
            <a:endParaRPr lang="en-US" alt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https://png.pngtree.com/background/20210709/original/pngtree-peach-tree-literary-chinese-background-picture-image_94353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40454" y="2559389"/>
            <a:ext cx="5215890" cy="1938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VĂN BẢN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“huyện trìa xử án”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(TRÍCH “nghêu, sò, ốc, hến)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98B2-C522-4FB3-B893-7A0833BC00BE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7217</Words>
  <Application>WPS Presentation</Application>
  <PresentationFormat>Widescreen</PresentationFormat>
  <Paragraphs>418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SimSun</vt:lpstr>
      <vt:lpstr>Wingdings</vt:lpstr>
      <vt:lpstr>Calibri</vt:lpstr>
      <vt:lpstr>Calibri</vt:lpstr>
      <vt:lpstr>iCielBC Cubano Normal</vt:lpstr>
      <vt:lpstr>iCiel Sanelma</vt:lpstr>
      <vt:lpstr>Times New Roman</vt:lpstr>
      <vt:lpstr>Tahoma</vt:lpstr>
      <vt:lpstr>Playball</vt:lpstr>
      <vt:lpstr>iCiel Crocante</vt:lpstr>
      <vt:lpstr>Microsoft YaHei</vt:lpstr>
      <vt:lpstr>Arial Unicode MS</vt:lpstr>
      <vt:lpstr>Elsie</vt:lpstr>
      <vt:lpstr>VNI 27 Bendigo</vt:lpstr>
      <vt:lpstr>iCiel Baliho Script</vt:lpstr>
      <vt:lpstr>Symbol</vt:lpstr>
      <vt:lpstr>Sitka Text</vt:lpstr>
      <vt:lpstr>VNI-HLThuphap</vt:lpstr>
      <vt:lpstr>2_Office Theme</vt:lpstr>
      <vt:lpstr>3_Office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mâu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166</cp:revision>
  <dcterms:created xsi:type="dcterms:W3CDTF">2018-05-24T12:43:00Z</dcterms:created>
  <dcterms:modified xsi:type="dcterms:W3CDTF">2023-01-14T07:36:33Z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F37E531516F6464ABE45DE5D2525B8C2</vt:lpwstr>
  </property>
  <property fmtid="{D5CDD505-2E9C-101B-9397-08002B2CF9AE}" pid="3" name="KSOProductBuildVer">
    <vt:lpwstr>1033-11.2.0.11440</vt:lpwstr>
  </property>
</Properties>
</file>